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Lst>
  <p:sldSz cy="6858000" cx="12192000"/>
  <p:notesSz cx="6858000" cy="9144000"/>
  <p:embeddedFontLst>
    <p:embeddedFont>
      <p:font typeface="Roboto"/>
      <p:regular r:id="rId84"/>
      <p:bold r:id="rId85"/>
      <p:italic r:id="rId86"/>
      <p:boldItalic r:id="rId87"/>
    </p:embeddedFont>
    <p:embeddedFont>
      <p:font typeface="Spectral"/>
      <p:regular r:id="rId88"/>
      <p:bold r:id="rId89"/>
      <p:italic r:id="rId90"/>
      <p:boldItalic r:id="rId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92" roundtripDataSignature="AMtx7mhOkOJk+sAV7Uto+Gt2OUqto5dKj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655BB99-83C8-42DF-8B8E-1ADC85A53438}">
  <a:tblStyle styleId="{A655BB99-83C8-42DF-8B8E-1ADC85A5343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Roboto-regular.fntdata"/><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font" Target="fonts/Roboto-italic.fntdata"/><Relationship Id="rId41" Type="http://schemas.openxmlformats.org/officeDocument/2006/relationships/slide" Target="slides/slide36.xml"/><Relationship Id="rId85" Type="http://schemas.openxmlformats.org/officeDocument/2006/relationships/font" Target="fonts/Roboto-bold.fntdata"/><Relationship Id="rId44" Type="http://schemas.openxmlformats.org/officeDocument/2006/relationships/slide" Target="slides/slide39.xml"/><Relationship Id="rId88" Type="http://schemas.openxmlformats.org/officeDocument/2006/relationships/font" Target="fonts/Spectral-regular.fntdata"/><Relationship Id="rId43" Type="http://schemas.openxmlformats.org/officeDocument/2006/relationships/slide" Target="slides/slide38.xml"/><Relationship Id="rId87" Type="http://schemas.openxmlformats.org/officeDocument/2006/relationships/font" Target="fonts/Roboto-boldItalic.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Spectral-bold.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Spectral-boldItalic.fntdata"/><Relationship Id="rId90" Type="http://schemas.openxmlformats.org/officeDocument/2006/relationships/font" Target="fonts/Spectral-italic.fntdata"/><Relationship Id="rId92" Type="http://customschemas.google.com/relationships/presentationmetadata" Target="meta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fe997acf0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 name="Google Shape;80;g2fe997acf0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00175e8045_0_2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3000"/>
              <a:buNone/>
            </a:pPr>
            <a:r>
              <a:rPr lang="en-US" sz="1800">
                <a:latin typeface="Arial"/>
                <a:ea typeface="Arial"/>
                <a:cs typeface="Arial"/>
                <a:sym typeface="Arial"/>
              </a:rPr>
              <a:t>The work builds on this use of MoEs as a general purpose neural network component. The convolutional application of the MoE allows for different gating decisions at each position in the text.</a:t>
            </a:r>
            <a:endParaRPr sz="1800">
              <a:latin typeface="Arial"/>
              <a:ea typeface="Arial"/>
              <a:cs typeface="Arial"/>
              <a:sym typeface="Arial"/>
            </a:endParaRPr>
          </a:p>
          <a:p>
            <a:pPr indent="0" lvl="0" marL="0" rtl="0" algn="l">
              <a:spcBef>
                <a:spcPts val="0"/>
              </a:spcBef>
              <a:spcAft>
                <a:spcPts val="0"/>
              </a:spcAft>
              <a:buSzPts val="3000"/>
              <a:buNone/>
            </a:pPr>
            <a:r>
              <a:t/>
            </a:r>
            <a:endParaRPr sz="1800">
              <a:latin typeface="Arial"/>
              <a:ea typeface="Arial"/>
              <a:cs typeface="Arial"/>
              <a:sym typeface="Arial"/>
            </a:endParaRPr>
          </a:p>
          <a:p>
            <a:pPr indent="0" lvl="0" marL="0" rtl="0" algn="l">
              <a:spcBef>
                <a:spcPts val="0"/>
              </a:spcBef>
              <a:spcAft>
                <a:spcPts val="0"/>
              </a:spcAft>
              <a:buNone/>
            </a:pPr>
            <a:r>
              <a:rPr lang="en-US" sz="1800">
                <a:latin typeface="Arial"/>
                <a:ea typeface="Arial"/>
                <a:cs typeface="Arial"/>
                <a:sym typeface="Arial"/>
              </a:rPr>
              <a:t>We can send a token to more than one expert. How to route a token to an expert is one of the big decisions when working with MoEs</a:t>
            </a:r>
            <a:endParaRPr sz="1800">
              <a:latin typeface="Arial"/>
              <a:ea typeface="Arial"/>
              <a:cs typeface="Arial"/>
              <a:sym typeface="Arial"/>
            </a:endParaRPr>
          </a:p>
        </p:txBody>
      </p:sp>
      <p:sp>
        <p:nvSpPr>
          <p:cNvPr id="180" name="Google Shape;180;g300175e8045_0_2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1" name="Google Shape;19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00175e8045_0_2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8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800">
              <a:latin typeface="Arial"/>
              <a:ea typeface="Arial"/>
              <a:cs typeface="Arial"/>
              <a:sym typeface="Arial"/>
            </a:endParaRPr>
          </a:p>
        </p:txBody>
      </p:sp>
      <p:sp>
        <p:nvSpPr>
          <p:cNvPr id="204" name="Google Shape;204;g300175e8045_0_2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00175e8045_0_2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800">
              <a:latin typeface="Arial"/>
              <a:ea typeface="Arial"/>
              <a:cs typeface="Arial"/>
              <a:sym typeface="Arial"/>
            </a:endParaRPr>
          </a:p>
          <a:p>
            <a:pPr indent="0" lvl="0" marL="0" rtl="0" algn="l">
              <a:spcBef>
                <a:spcPts val="0"/>
              </a:spcBef>
              <a:spcAft>
                <a:spcPts val="0"/>
              </a:spcAft>
              <a:buNone/>
            </a:pPr>
            <a:r>
              <a:t/>
            </a:r>
            <a:endParaRPr sz="1800">
              <a:latin typeface="Arial"/>
              <a:ea typeface="Arial"/>
              <a:cs typeface="Arial"/>
              <a:sym typeface="Arial"/>
            </a:endParaRPr>
          </a:p>
        </p:txBody>
      </p:sp>
      <p:sp>
        <p:nvSpPr>
          <p:cNvPr id="216" name="Google Shape;216;g300175e8045_0_2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00175e8045_0_2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500">
                <a:solidFill>
                  <a:srgbClr val="363737"/>
                </a:solidFill>
                <a:highlight>
                  <a:srgbClr val="FFFFFF"/>
                </a:highlight>
                <a:latin typeface="Spectral"/>
                <a:ea typeface="Spectral"/>
                <a:cs typeface="Spectral"/>
                <a:sym typeface="Spectral"/>
              </a:rPr>
              <a:t>Experts can be balanced by adding a simple “soft” constraint to the training loss.</a:t>
            </a:r>
            <a:br>
              <a:rPr lang="en-US" sz="1500">
                <a:solidFill>
                  <a:srgbClr val="363737"/>
                </a:solidFill>
                <a:highlight>
                  <a:srgbClr val="FFFFFF"/>
                </a:highlight>
                <a:latin typeface="Spectral"/>
                <a:ea typeface="Spectral"/>
                <a:cs typeface="Spectral"/>
                <a:sym typeface="Spectral"/>
              </a:rPr>
            </a:br>
            <a:r>
              <a:rPr lang="en-US" sz="1800">
                <a:latin typeface="Roboto"/>
                <a:ea typeface="Roboto"/>
                <a:cs typeface="Roboto"/>
                <a:sym typeface="Roboto"/>
              </a:rPr>
              <a:t>Put simply, experts that are selected frequently in the batch will have a high importance score. </a:t>
            </a:r>
            <a:endParaRPr sz="1800">
              <a:latin typeface="Roboto"/>
              <a:ea typeface="Roboto"/>
              <a:cs typeface="Roboto"/>
              <a:sym typeface="Roboto"/>
            </a:endParaRPr>
          </a:p>
          <a:p>
            <a:pPr indent="0" lvl="0" marL="0" rtl="0" algn="l">
              <a:spcBef>
                <a:spcPts val="0"/>
              </a:spcBef>
              <a:spcAft>
                <a:spcPts val="0"/>
              </a:spcAft>
              <a:buNone/>
            </a:pPr>
            <a:r>
              <a:rPr lang="en-US" sz="1800">
                <a:latin typeface="Roboto"/>
                <a:ea typeface="Roboto"/>
                <a:cs typeface="Roboto"/>
                <a:sym typeface="Roboto"/>
              </a:rPr>
              <a:t>If experts all have very similar importance scores, the CV will be small and vice versa.</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1800">
                <a:latin typeface="Roboto"/>
                <a:ea typeface="Roboto"/>
                <a:cs typeface="Roboto"/>
                <a:sym typeface="Roboto"/>
              </a:rPr>
              <a:t>While this loss function can ensure equal importance, experts may still receive very different numbers of examples. For example, one expert may receive a few examples with large weights, and another may receive many examples with small weights. This can cause memory and performance problems on distributed hardware. To solve this problem, we introduce a second loss function, Lload , which ensures balanced loads.</a:t>
            </a:r>
            <a:endParaRPr sz="1800">
              <a:latin typeface="Roboto"/>
              <a:ea typeface="Roboto"/>
              <a:cs typeface="Roboto"/>
              <a:sym typeface="Roboto"/>
            </a:endParaRPr>
          </a:p>
        </p:txBody>
      </p:sp>
      <p:sp>
        <p:nvSpPr>
          <p:cNvPr id="231" name="Google Shape;231;g300175e8045_0_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006984d7f4_4_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500">
                <a:solidFill>
                  <a:srgbClr val="363737"/>
                </a:solidFill>
                <a:highlight>
                  <a:srgbClr val="FFFFFF"/>
                </a:highlight>
                <a:latin typeface="Spectral"/>
                <a:ea typeface="Spectral"/>
                <a:cs typeface="Spectral"/>
                <a:sym typeface="Spectral"/>
              </a:rPr>
              <a:t>Experts can be balanced by adding a simple “soft” constraint to the training loss.</a:t>
            </a:r>
            <a:br>
              <a:rPr lang="en-US" sz="1500">
                <a:solidFill>
                  <a:srgbClr val="363737"/>
                </a:solidFill>
                <a:highlight>
                  <a:srgbClr val="FFFFFF"/>
                </a:highlight>
                <a:latin typeface="Spectral"/>
                <a:ea typeface="Spectral"/>
                <a:cs typeface="Spectral"/>
                <a:sym typeface="Spectral"/>
              </a:rPr>
            </a:br>
            <a:r>
              <a:rPr lang="en-US" sz="1800">
                <a:latin typeface="Roboto"/>
                <a:ea typeface="Roboto"/>
                <a:cs typeface="Roboto"/>
                <a:sym typeface="Roboto"/>
              </a:rPr>
              <a:t>Put simply, experts that are selected frequently in the batch will have a high importance score. </a:t>
            </a:r>
            <a:endParaRPr sz="1800">
              <a:latin typeface="Roboto"/>
              <a:ea typeface="Roboto"/>
              <a:cs typeface="Roboto"/>
              <a:sym typeface="Roboto"/>
            </a:endParaRPr>
          </a:p>
          <a:p>
            <a:pPr indent="0" lvl="0" marL="0" rtl="0" algn="l">
              <a:spcBef>
                <a:spcPts val="0"/>
              </a:spcBef>
              <a:spcAft>
                <a:spcPts val="0"/>
              </a:spcAft>
              <a:buNone/>
            </a:pPr>
            <a:r>
              <a:rPr lang="en-US" sz="1800">
                <a:latin typeface="Roboto"/>
                <a:ea typeface="Roboto"/>
                <a:cs typeface="Roboto"/>
                <a:sym typeface="Roboto"/>
              </a:rPr>
              <a:t>If experts all have very similar importance scores, the CV will be small and vice versa.</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1800">
                <a:latin typeface="Roboto"/>
                <a:ea typeface="Roboto"/>
                <a:cs typeface="Roboto"/>
                <a:sym typeface="Roboto"/>
              </a:rPr>
              <a:t>While this loss function can ensure equal importance, experts may still receive very different numbers of examples. For example, one expert may receive a few examples with large weights, and another may receive many examples with small weights. This can cause memory and performance problems on distributed hardware. To solve this problem, we introduce a second loss function, Lload , which ensures balanced loads.</a:t>
            </a:r>
            <a:endParaRPr sz="1800">
              <a:latin typeface="Roboto"/>
              <a:ea typeface="Roboto"/>
              <a:cs typeface="Roboto"/>
              <a:sym typeface="Roboto"/>
            </a:endParaRPr>
          </a:p>
        </p:txBody>
      </p:sp>
      <p:sp>
        <p:nvSpPr>
          <p:cNvPr id="246" name="Google Shape;246;g3006984d7f4_4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00175e8045_0_3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500">
                <a:solidFill>
                  <a:srgbClr val="363737"/>
                </a:solidFill>
                <a:highlight>
                  <a:srgbClr val="FFFFFF"/>
                </a:highlight>
                <a:latin typeface="Spectral"/>
                <a:ea typeface="Spectral"/>
                <a:cs typeface="Spectral"/>
                <a:sym typeface="Spectral"/>
              </a:rPr>
              <a:t>Experts can be balanced by adding a simple “soft” constraint to the training loss.</a:t>
            </a:r>
            <a:br>
              <a:rPr lang="en-US" sz="1500">
                <a:solidFill>
                  <a:srgbClr val="363737"/>
                </a:solidFill>
                <a:highlight>
                  <a:srgbClr val="FFFFFF"/>
                </a:highlight>
                <a:latin typeface="Spectral"/>
                <a:ea typeface="Spectral"/>
                <a:cs typeface="Spectral"/>
                <a:sym typeface="Spectral"/>
              </a:rPr>
            </a:br>
            <a:r>
              <a:rPr lang="en-US" sz="1800">
                <a:latin typeface="Roboto"/>
                <a:ea typeface="Roboto"/>
                <a:cs typeface="Roboto"/>
                <a:sym typeface="Roboto"/>
              </a:rPr>
              <a:t>Put simply, experts that are selected frequently in the batch will have a high importance score. </a:t>
            </a:r>
            <a:endParaRPr sz="1800">
              <a:latin typeface="Roboto"/>
              <a:ea typeface="Roboto"/>
              <a:cs typeface="Roboto"/>
              <a:sym typeface="Roboto"/>
            </a:endParaRPr>
          </a:p>
          <a:p>
            <a:pPr indent="0" lvl="0" marL="0" rtl="0" algn="l">
              <a:spcBef>
                <a:spcPts val="0"/>
              </a:spcBef>
              <a:spcAft>
                <a:spcPts val="0"/>
              </a:spcAft>
              <a:buNone/>
            </a:pPr>
            <a:r>
              <a:rPr lang="en-US" sz="1800">
                <a:latin typeface="Roboto"/>
                <a:ea typeface="Roboto"/>
                <a:cs typeface="Roboto"/>
                <a:sym typeface="Roboto"/>
              </a:rPr>
              <a:t>If experts all have very similar importance scores, the CV will be small and vice versa.</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lang="en-US" sz="1800">
                <a:latin typeface="Roboto"/>
                <a:ea typeface="Roboto"/>
                <a:cs typeface="Roboto"/>
                <a:sym typeface="Roboto"/>
              </a:rPr>
              <a:t>While this loss function can ensure equal importance, experts may still receive very different numbers of examples. For example, one expert may receive a few examples with large weights, and another may receive many examples with small weights. This can cause memory and performance problems on distributed hardware. To solve this problem, we introduce a second loss function, Lload , which ensures balanced loads.</a:t>
            </a:r>
            <a:endParaRPr sz="1800">
              <a:latin typeface="Roboto"/>
              <a:ea typeface="Roboto"/>
              <a:cs typeface="Roboto"/>
              <a:sym typeface="Roboto"/>
            </a:endParaRPr>
          </a:p>
        </p:txBody>
      </p:sp>
      <p:sp>
        <p:nvSpPr>
          <p:cNvPr id="259" name="Google Shape;259;g300175e8045_0_3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00175e8045_0_1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500">
                <a:solidFill>
                  <a:srgbClr val="363737"/>
                </a:solidFill>
                <a:highlight>
                  <a:srgbClr val="FFFFFF"/>
                </a:highlight>
                <a:latin typeface="Spectral"/>
                <a:ea typeface="Spectral"/>
                <a:cs typeface="Spectral"/>
                <a:sym typeface="Spectral"/>
              </a:rPr>
              <a:t>The solution to this shrinking batch problem is to make the original batch size as large as possible. However, batch size tends to be limited by the memory necessary to store activations between the forwards and backwards passes. </a:t>
            </a:r>
            <a:endParaRPr sz="1500">
              <a:solidFill>
                <a:srgbClr val="363737"/>
              </a:solidFill>
              <a:highlight>
                <a:srgbClr val="FFFFFF"/>
              </a:highlight>
              <a:latin typeface="Spectral"/>
              <a:ea typeface="Spectral"/>
              <a:cs typeface="Spectral"/>
              <a:sym typeface="Spectral"/>
            </a:endParaRPr>
          </a:p>
          <a:p>
            <a:pPr indent="0" lvl="0" marL="0" rtl="0" algn="l">
              <a:lnSpc>
                <a:spcPct val="100000"/>
              </a:lnSpc>
              <a:spcBef>
                <a:spcPts val="0"/>
              </a:spcBef>
              <a:spcAft>
                <a:spcPts val="0"/>
              </a:spcAft>
              <a:buSzPts val="1400"/>
              <a:buNone/>
            </a:pPr>
            <a:r>
              <a:t/>
            </a:r>
            <a:endParaRPr sz="1500">
              <a:solidFill>
                <a:srgbClr val="363737"/>
              </a:solidFill>
              <a:highlight>
                <a:srgbClr val="FFFFFF"/>
              </a:highlight>
              <a:latin typeface="Spectral"/>
              <a:ea typeface="Spectral"/>
              <a:cs typeface="Spectral"/>
              <a:sym typeface="Spectral"/>
            </a:endParaRPr>
          </a:p>
        </p:txBody>
      </p:sp>
      <p:sp>
        <p:nvSpPr>
          <p:cNvPr id="274" name="Google Shape;274;g300175e8045_0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00175e8045_0_3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500">
              <a:solidFill>
                <a:srgbClr val="363737"/>
              </a:solidFill>
              <a:highlight>
                <a:srgbClr val="FFFFFF"/>
              </a:highlight>
              <a:latin typeface="Spectral"/>
              <a:ea typeface="Spectral"/>
              <a:cs typeface="Spectral"/>
              <a:sym typeface="Spectral"/>
            </a:endParaRPr>
          </a:p>
          <a:p>
            <a:pPr indent="0" lvl="0" marL="0" rtl="0" algn="l">
              <a:lnSpc>
                <a:spcPct val="100000"/>
              </a:lnSpc>
              <a:spcBef>
                <a:spcPts val="0"/>
              </a:spcBef>
              <a:spcAft>
                <a:spcPts val="0"/>
              </a:spcAft>
              <a:buSzPts val="1400"/>
              <a:buNone/>
            </a:pPr>
            <a:r>
              <a:rPr lang="en-US" sz="1500">
                <a:solidFill>
                  <a:srgbClr val="363737"/>
                </a:solidFill>
                <a:highlight>
                  <a:srgbClr val="FFFFFF"/>
                </a:highlight>
                <a:latin typeface="Spectral"/>
                <a:ea typeface="Spectral"/>
                <a:cs typeface="Spectral"/>
                <a:sym typeface="Spectral"/>
              </a:rPr>
              <a:t>This technique allows us to increase the number of experts (and hence the number of parameters) by proportionally increasing the number of devices in the training cluster. The total batch size increases, keeping the batch size per expert constant. The memory and bandwidth requirements per device also remain constant, as do the step times, as does the amount of time necessary to process a number of training examples equal to the number of parameters in the model</a:t>
            </a:r>
            <a:endParaRPr sz="1500">
              <a:solidFill>
                <a:srgbClr val="363737"/>
              </a:solidFill>
              <a:highlight>
                <a:srgbClr val="FFFFFF"/>
              </a:highlight>
              <a:latin typeface="Spectral"/>
              <a:ea typeface="Spectral"/>
              <a:cs typeface="Spectral"/>
              <a:sym typeface="Spectral"/>
            </a:endParaRPr>
          </a:p>
          <a:p>
            <a:pPr indent="0" lvl="0" marL="0" rtl="0" algn="l">
              <a:lnSpc>
                <a:spcPct val="100000"/>
              </a:lnSpc>
              <a:spcBef>
                <a:spcPts val="0"/>
              </a:spcBef>
              <a:spcAft>
                <a:spcPts val="0"/>
              </a:spcAft>
              <a:buSzPts val="1400"/>
              <a:buNone/>
            </a:pPr>
            <a:r>
              <a:t/>
            </a:r>
            <a:endParaRPr sz="1500">
              <a:solidFill>
                <a:srgbClr val="363737"/>
              </a:solidFill>
              <a:highlight>
                <a:srgbClr val="FFFFFF"/>
              </a:highlight>
              <a:latin typeface="Spectral"/>
              <a:ea typeface="Spectral"/>
              <a:cs typeface="Spectral"/>
              <a:sym typeface="Spectral"/>
            </a:endParaRPr>
          </a:p>
        </p:txBody>
      </p:sp>
      <p:sp>
        <p:nvSpPr>
          <p:cNvPr id="285" name="Google Shape;285;g300175e8045_0_3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00175e8045_0_3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500">
              <a:solidFill>
                <a:srgbClr val="363737"/>
              </a:solidFill>
              <a:highlight>
                <a:srgbClr val="FFFFFF"/>
              </a:highlight>
              <a:latin typeface="Spectral"/>
              <a:ea typeface="Spectral"/>
              <a:cs typeface="Spectral"/>
              <a:sym typeface="Spectral"/>
            </a:endParaRPr>
          </a:p>
          <a:p>
            <a:pPr indent="0" lvl="0" marL="0" rtl="0" algn="l">
              <a:lnSpc>
                <a:spcPct val="100000"/>
              </a:lnSpc>
              <a:spcBef>
                <a:spcPts val="0"/>
              </a:spcBef>
              <a:spcAft>
                <a:spcPts val="0"/>
              </a:spcAft>
              <a:buSzPts val="1400"/>
              <a:buNone/>
            </a:pPr>
            <a:r>
              <a:t/>
            </a:r>
            <a:endParaRPr sz="1500">
              <a:solidFill>
                <a:srgbClr val="363737"/>
              </a:solidFill>
              <a:highlight>
                <a:srgbClr val="FFFFFF"/>
              </a:highlight>
              <a:latin typeface="Spectral"/>
              <a:ea typeface="Spectral"/>
              <a:cs typeface="Spectral"/>
              <a:sym typeface="Spectral"/>
            </a:endParaRPr>
          </a:p>
        </p:txBody>
      </p:sp>
      <p:sp>
        <p:nvSpPr>
          <p:cNvPr id="296" name="Google Shape;296;g300175e8045_0_3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23850" lvl="0" marL="457200" rtl="0" algn="l">
              <a:lnSpc>
                <a:spcPct val="100000"/>
              </a:lnSpc>
              <a:spcBef>
                <a:spcPts val="0"/>
              </a:spcBef>
              <a:spcAft>
                <a:spcPts val="0"/>
              </a:spcAft>
              <a:buClr>
                <a:srgbClr val="363737"/>
              </a:buClr>
              <a:buSzPts val="1500"/>
              <a:buFont typeface="Spectral"/>
              <a:buChar char="-"/>
            </a:pPr>
            <a:r>
              <a:rPr lang="en-US" sz="1500">
                <a:solidFill>
                  <a:srgbClr val="363737"/>
                </a:solidFill>
                <a:highlight>
                  <a:srgbClr val="FFFFFF"/>
                </a:highlight>
                <a:latin typeface="Spectral"/>
                <a:ea typeface="Spectral"/>
                <a:cs typeface="Spectral"/>
                <a:sym typeface="Spectral"/>
              </a:rPr>
              <a:t>Such scaling laws eventually led us to the creation of GPT-3, as well as other (more powerful) LLMs that followed it. </a:t>
            </a:r>
            <a:endParaRPr sz="1500">
              <a:solidFill>
                <a:srgbClr val="363737"/>
              </a:solidFill>
              <a:highlight>
                <a:srgbClr val="FFFFFF"/>
              </a:highlight>
              <a:latin typeface="Spectral"/>
              <a:ea typeface="Spectral"/>
              <a:cs typeface="Spectral"/>
              <a:sym typeface="Spectral"/>
            </a:endParaRPr>
          </a:p>
          <a:p>
            <a:pPr indent="-323850" lvl="0" marL="457200" rtl="0" algn="l">
              <a:lnSpc>
                <a:spcPct val="100000"/>
              </a:lnSpc>
              <a:spcBef>
                <a:spcPts val="0"/>
              </a:spcBef>
              <a:spcAft>
                <a:spcPts val="0"/>
              </a:spcAft>
              <a:buClr>
                <a:srgbClr val="363737"/>
              </a:buClr>
              <a:buSzPts val="1500"/>
              <a:buFont typeface="Spectral"/>
              <a:buChar char="-"/>
            </a:pPr>
            <a:r>
              <a:rPr lang="en-US" sz="1500">
                <a:solidFill>
                  <a:srgbClr val="363737"/>
                </a:solidFill>
                <a:highlight>
                  <a:srgbClr val="FFFFFF"/>
                </a:highlight>
                <a:latin typeface="Spectral"/>
                <a:ea typeface="Spectral"/>
                <a:cs typeface="Spectral"/>
                <a:sym typeface="Spectral"/>
              </a:rPr>
              <a:t>As a result, compute and data have become the primary bottleneck for training better LLMs—creating a better model is relatively simple given access to more compute and data.</a:t>
            </a:r>
            <a:endParaRPr sz="1500">
              <a:solidFill>
                <a:srgbClr val="363737"/>
              </a:solidFill>
              <a:highlight>
                <a:srgbClr val="FFFFFF"/>
              </a:highlight>
              <a:latin typeface="Spectral"/>
              <a:ea typeface="Spectral"/>
              <a:cs typeface="Spectral"/>
              <a:sym typeface="Spectral"/>
            </a:endParaRPr>
          </a:p>
          <a:p>
            <a:pPr indent="-323850" lvl="0" marL="457200" rtl="0" algn="l">
              <a:spcBef>
                <a:spcPts val="0"/>
              </a:spcBef>
              <a:spcAft>
                <a:spcPts val="0"/>
              </a:spcAft>
              <a:buClr>
                <a:srgbClr val="363737"/>
              </a:buClr>
              <a:buSzPts val="1500"/>
              <a:buFont typeface="Spectral"/>
              <a:buChar char="-"/>
            </a:pPr>
            <a:r>
              <a:rPr lang="en-US" sz="1500">
                <a:solidFill>
                  <a:srgbClr val="363737"/>
                </a:solidFill>
                <a:highlight>
                  <a:srgbClr val="FFFFFF"/>
                </a:highlight>
                <a:latin typeface="Spectral"/>
                <a:ea typeface="Spectral"/>
                <a:cs typeface="Spectral"/>
                <a:sym typeface="Spectral"/>
              </a:rPr>
              <a:t>As the training of giant dense models hits the boundary on the availability and capability of the hardware resources today, Mixture-of-Experts (MoE) models have become one of the most promising model architectures due to their significant training cost reduction compared to quality equivalent dense models.”</a:t>
            </a:r>
            <a:endParaRPr sz="1500">
              <a:solidFill>
                <a:srgbClr val="363737"/>
              </a:solidFill>
              <a:highlight>
                <a:srgbClr val="FFFFFF"/>
              </a:highlight>
              <a:latin typeface="Spectral"/>
              <a:ea typeface="Spectral"/>
              <a:cs typeface="Spectral"/>
              <a:sym typeface="Spectral"/>
            </a:endParaRPr>
          </a:p>
          <a:p>
            <a:pPr indent="-323850" lvl="0" marL="457200" rtl="0" algn="l">
              <a:spcBef>
                <a:spcPts val="0"/>
              </a:spcBef>
              <a:spcAft>
                <a:spcPts val="0"/>
              </a:spcAft>
              <a:buClr>
                <a:srgbClr val="363737"/>
              </a:buClr>
              <a:buSzPts val="1500"/>
              <a:buFont typeface="Spectral"/>
              <a:buChar char="-"/>
            </a:pPr>
            <a:r>
              <a:rPr lang="en-US" sz="1500">
                <a:solidFill>
                  <a:srgbClr val="363737"/>
                </a:solidFill>
                <a:highlight>
                  <a:srgbClr val="FFFFFF"/>
                </a:highlight>
                <a:latin typeface="Spectral"/>
                <a:ea typeface="Spectral"/>
                <a:cs typeface="Spectral"/>
                <a:sym typeface="Spectral"/>
              </a:rPr>
              <a:t>Given a fixed computing budget, training a larger model for fewer steps is better than training a smaller model for more steps.</a:t>
            </a:r>
            <a:endParaRPr sz="1500">
              <a:solidFill>
                <a:srgbClr val="363737"/>
              </a:solidFill>
              <a:highlight>
                <a:srgbClr val="FFFFFF"/>
              </a:highlight>
              <a:latin typeface="Spectral"/>
              <a:ea typeface="Spectral"/>
              <a:cs typeface="Spectral"/>
              <a:sym typeface="Spectral"/>
            </a:endParaRPr>
          </a:p>
          <a:p>
            <a:pPr indent="0" lvl="0" marL="0" rtl="0" algn="l">
              <a:lnSpc>
                <a:spcPct val="100000"/>
              </a:lnSpc>
              <a:spcBef>
                <a:spcPts val="0"/>
              </a:spcBef>
              <a:spcAft>
                <a:spcPts val="0"/>
              </a:spcAft>
              <a:buSzPts val="1400"/>
              <a:buNone/>
            </a:pPr>
            <a:r>
              <a:t/>
            </a:r>
            <a:endParaRPr sz="1500">
              <a:solidFill>
                <a:srgbClr val="363737"/>
              </a:solidFill>
              <a:highlight>
                <a:srgbClr val="FFFFFF"/>
              </a:highlight>
              <a:latin typeface="Spectral"/>
              <a:ea typeface="Spectral"/>
              <a:cs typeface="Spectral"/>
              <a:sym typeface="Spectral"/>
            </a:endParaRPr>
          </a:p>
        </p:txBody>
      </p:sp>
      <p:sp>
        <p:nvSpPr>
          <p:cNvPr id="89" name="Google Shape;8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00175e8045_0_4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457200" rtl="0" algn="l">
              <a:spcBef>
                <a:spcPts val="0"/>
              </a:spcBef>
              <a:spcAft>
                <a:spcPts val="0"/>
              </a:spcAft>
              <a:buClr>
                <a:schemeClr val="dk1"/>
              </a:buClr>
              <a:buSzPts val="1100"/>
              <a:buFont typeface="Arial"/>
              <a:buNone/>
            </a:pPr>
            <a:r>
              <a:rPr lang="en-US" sz="1800">
                <a:latin typeface="Arial"/>
                <a:ea typeface="Arial"/>
                <a:cs typeface="Arial"/>
                <a:sym typeface="Arial"/>
              </a:rPr>
              <a:t>Each expert in the Mixture-of-Experts (MoE) layer is distributed across different devices, and the inputs and outputs of these experts need to be sent over the network.</a:t>
            </a:r>
            <a:endParaRPr sz="1800">
              <a:latin typeface="Arial"/>
              <a:ea typeface="Arial"/>
              <a:cs typeface="Arial"/>
              <a:sym typeface="Arial"/>
            </a:endParaRPr>
          </a:p>
          <a:p>
            <a:pPr indent="0" lvl="0" marL="457200" rtl="0" algn="l">
              <a:spcBef>
                <a:spcPts val="0"/>
              </a:spcBef>
              <a:spcAft>
                <a:spcPts val="0"/>
              </a:spcAft>
              <a:buClr>
                <a:schemeClr val="dk1"/>
              </a:buClr>
              <a:buSzPts val="1100"/>
              <a:buFont typeface="Arial"/>
              <a:buNone/>
            </a:pPr>
            <a:r>
              <a:t/>
            </a:r>
            <a:endParaRPr sz="1800">
              <a:latin typeface="Arial"/>
              <a:ea typeface="Arial"/>
              <a:cs typeface="Arial"/>
              <a:sym typeface="Arial"/>
            </a:endParaRPr>
          </a:p>
          <a:p>
            <a:pPr indent="0" lvl="0" marL="0" rtl="0" algn="l">
              <a:lnSpc>
                <a:spcPct val="100000"/>
              </a:lnSpc>
              <a:spcBef>
                <a:spcPts val="0"/>
              </a:spcBef>
              <a:spcAft>
                <a:spcPts val="0"/>
              </a:spcAft>
              <a:buSzPts val="1400"/>
              <a:buNone/>
            </a:pPr>
            <a:r>
              <a:t/>
            </a:r>
            <a:endParaRPr sz="1500">
              <a:solidFill>
                <a:srgbClr val="363737"/>
              </a:solidFill>
              <a:highlight>
                <a:srgbClr val="FFFFFF"/>
              </a:highlight>
              <a:latin typeface="Spectral"/>
              <a:ea typeface="Spectral"/>
              <a:cs typeface="Spectral"/>
              <a:sym typeface="Spectral"/>
            </a:endParaRPr>
          </a:p>
        </p:txBody>
      </p:sp>
      <p:sp>
        <p:nvSpPr>
          <p:cNvPr id="307" name="Google Shape;307;g300175e8045_0_4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00175e8045_0_4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500">
                <a:solidFill>
                  <a:srgbClr val="363737"/>
                </a:solidFill>
                <a:highlight>
                  <a:srgbClr val="FFFFFF"/>
                </a:highlight>
                <a:latin typeface="Spectral"/>
                <a:ea typeface="Spectral"/>
                <a:cs typeface="Spectral"/>
                <a:sym typeface="Spectral"/>
              </a:rPr>
              <a:t>Even when studying the smallest dataset, we see that the largest of the MoE models yields a noticeable improvement in perplexity (lower is better); see above.</a:t>
            </a:r>
            <a:endParaRPr sz="1500">
              <a:solidFill>
                <a:srgbClr val="363737"/>
              </a:solidFill>
              <a:highlight>
                <a:srgbClr val="FFFFFF"/>
              </a:highlight>
              <a:latin typeface="Spectral"/>
              <a:ea typeface="Spectral"/>
              <a:cs typeface="Spectral"/>
              <a:sym typeface="Spectral"/>
            </a:endParaRPr>
          </a:p>
          <a:p>
            <a:pPr indent="0" lvl="0" marL="0" rtl="0" algn="l">
              <a:spcBef>
                <a:spcPts val="0"/>
              </a:spcBef>
              <a:spcAft>
                <a:spcPts val="0"/>
              </a:spcAft>
              <a:buClr>
                <a:schemeClr val="dk1"/>
              </a:buClr>
              <a:buSzPts val="1100"/>
              <a:buFont typeface="Arial"/>
              <a:buNone/>
            </a:pPr>
            <a:r>
              <a:t/>
            </a:r>
            <a:endParaRPr sz="1500">
              <a:solidFill>
                <a:srgbClr val="363737"/>
              </a:solidFill>
              <a:highlight>
                <a:srgbClr val="FFFFFF"/>
              </a:highlight>
              <a:latin typeface="Spectral"/>
              <a:ea typeface="Spectral"/>
              <a:cs typeface="Spectral"/>
              <a:sym typeface="Spectral"/>
            </a:endParaRPr>
          </a:p>
          <a:p>
            <a:pPr indent="0" lvl="0" marL="0" rtl="0" algn="l">
              <a:lnSpc>
                <a:spcPct val="100000"/>
              </a:lnSpc>
              <a:spcBef>
                <a:spcPts val="0"/>
              </a:spcBef>
              <a:spcAft>
                <a:spcPts val="0"/>
              </a:spcAft>
              <a:buSzPts val="1400"/>
              <a:buNone/>
            </a:pPr>
            <a:r>
              <a:rPr lang="en-US" sz="1500">
                <a:solidFill>
                  <a:srgbClr val="363737"/>
                </a:solidFill>
                <a:highlight>
                  <a:srgbClr val="FFFFFF"/>
                </a:highlight>
                <a:latin typeface="Spectral"/>
                <a:ea typeface="Spectral"/>
                <a:cs typeface="Spectral"/>
                <a:sym typeface="Spectral"/>
              </a:rPr>
              <a:t>The model with 4 always-active experts performed (unsurprisingly) similarly to the computationally-matched baseline models</a:t>
            </a:r>
            <a:endParaRPr sz="1500">
              <a:solidFill>
                <a:srgbClr val="363737"/>
              </a:solidFill>
              <a:highlight>
                <a:srgbClr val="FFFFFF"/>
              </a:highlight>
              <a:latin typeface="Spectral"/>
              <a:ea typeface="Spectral"/>
              <a:cs typeface="Spectral"/>
              <a:sym typeface="Spectral"/>
            </a:endParaRPr>
          </a:p>
          <a:p>
            <a:pPr indent="0" lvl="0" marL="0" rtl="0" algn="l">
              <a:lnSpc>
                <a:spcPct val="100000"/>
              </a:lnSpc>
              <a:spcBef>
                <a:spcPts val="0"/>
              </a:spcBef>
              <a:spcAft>
                <a:spcPts val="0"/>
              </a:spcAft>
              <a:buSzPts val="1400"/>
              <a:buNone/>
            </a:pPr>
            <a:r>
              <a:t/>
            </a:r>
            <a:endParaRPr sz="1500">
              <a:solidFill>
                <a:srgbClr val="363737"/>
              </a:solidFill>
              <a:highlight>
                <a:srgbClr val="FFFFFF"/>
              </a:highlight>
              <a:latin typeface="Spectral"/>
              <a:ea typeface="Spectral"/>
              <a:cs typeface="Spectral"/>
              <a:sym typeface="Spectral"/>
            </a:endParaRPr>
          </a:p>
          <a:p>
            <a:pPr indent="0" lvl="0" marL="0" rtl="0" algn="l">
              <a:lnSpc>
                <a:spcPct val="100000"/>
              </a:lnSpc>
              <a:spcBef>
                <a:spcPts val="0"/>
              </a:spcBef>
              <a:spcAft>
                <a:spcPts val="0"/>
              </a:spcAft>
              <a:buSzPts val="1400"/>
              <a:buNone/>
            </a:pPr>
            <a:r>
              <a:rPr lang="en-US" sz="1500">
                <a:solidFill>
                  <a:srgbClr val="363737"/>
                </a:solidFill>
                <a:highlight>
                  <a:srgbClr val="FFFFFF"/>
                </a:highlight>
                <a:latin typeface="Spectral"/>
                <a:ea typeface="Spectral"/>
                <a:cs typeface="Spectral"/>
                <a:sym typeface="Spectral"/>
              </a:rPr>
              <a:t>On the 1-billion-word corpus, adding additional capacity seems to produce diminishing returns as the number of parameters in the MoE layer exceeds 1 billion, as can be seen in Figure 2-left.</a:t>
            </a:r>
            <a:endParaRPr sz="1500">
              <a:solidFill>
                <a:srgbClr val="363737"/>
              </a:solidFill>
              <a:highlight>
                <a:srgbClr val="FFFFFF"/>
              </a:highlight>
              <a:latin typeface="Spectral"/>
              <a:ea typeface="Spectral"/>
              <a:cs typeface="Spectral"/>
              <a:sym typeface="Spectral"/>
            </a:endParaRPr>
          </a:p>
        </p:txBody>
      </p:sp>
      <p:sp>
        <p:nvSpPr>
          <p:cNvPr id="318" name="Google Shape;318;g300175e8045_0_4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00175e8045_0_4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500">
                <a:solidFill>
                  <a:srgbClr val="363737"/>
                </a:solidFill>
                <a:highlight>
                  <a:srgbClr val="FFFFFF"/>
                </a:highlight>
                <a:latin typeface="Spectral"/>
                <a:ea typeface="Spectral"/>
                <a:cs typeface="Spectral"/>
                <a:sym typeface="Spectral"/>
              </a:rPr>
              <a:t>Figure 3 shows test perplexity as a function of capacity after training on 10 billion words (top line) and 100 billion words (bottom line). When training over the full 100 billion words, test perplexity improves significantly up to 65536 experts (68 billion parameters), dropping 39% lower than the computationally matched baseline, but degrades at 131072 experts, possibly a result of too much sparsity. The widening gap between the two lines demonstrates (unsurprisingly) that increased model capacity helps more on larger training sets. Even at 65536 experts (99.994% layer sparsity), computational efficiency for the model stays at a respectable 0.72 TFLOPS/GPU.</a:t>
            </a:r>
            <a:endParaRPr sz="1500">
              <a:solidFill>
                <a:srgbClr val="363737"/>
              </a:solidFill>
              <a:highlight>
                <a:srgbClr val="FFFFFF"/>
              </a:highlight>
              <a:latin typeface="Spectral"/>
              <a:ea typeface="Spectral"/>
              <a:cs typeface="Spectral"/>
              <a:sym typeface="Spectral"/>
            </a:endParaRPr>
          </a:p>
        </p:txBody>
      </p:sp>
      <p:sp>
        <p:nvSpPr>
          <p:cNvPr id="330" name="Google Shape;330;g300175e8045_0_4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00175e8045_0_4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500">
              <a:solidFill>
                <a:srgbClr val="363737"/>
              </a:solidFill>
              <a:highlight>
                <a:srgbClr val="FFFFFF"/>
              </a:highlight>
              <a:latin typeface="Spectral"/>
              <a:ea typeface="Spectral"/>
              <a:cs typeface="Spectral"/>
              <a:sym typeface="Spectral"/>
            </a:endParaRPr>
          </a:p>
        </p:txBody>
      </p:sp>
      <p:sp>
        <p:nvSpPr>
          <p:cNvPr id="342" name="Google Shape;342;g300175e8045_0_4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00175e8045_0_4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500">
                <a:solidFill>
                  <a:srgbClr val="363737"/>
                </a:solidFill>
                <a:highlight>
                  <a:srgbClr val="FFFFFF"/>
                </a:highlight>
                <a:latin typeface="Spectral"/>
                <a:ea typeface="Spectral"/>
                <a:cs typeface="Spectral"/>
                <a:sym typeface="Spectral"/>
              </a:rPr>
              <a:t>As our models did not use RL refinement, these results constitute significant gains of 1.34 and 1.12 BLEU score on top of the strong baselines in (Wu et al., 2016). The perplexity scores are also better.2 On the Google Production dataset, our model achieved 1.01 higher test BLEU score even after training for only one sixth of the time.</a:t>
            </a:r>
            <a:endParaRPr sz="1500">
              <a:solidFill>
                <a:srgbClr val="363737"/>
              </a:solidFill>
              <a:highlight>
                <a:srgbClr val="FFFFFF"/>
              </a:highlight>
              <a:latin typeface="Spectral"/>
              <a:ea typeface="Spectral"/>
              <a:cs typeface="Spectral"/>
              <a:sym typeface="Spectral"/>
            </a:endParaRPr>
          </a:p>
        </p:txBody>
      </p:sp>
      <p:sp>
        <p:nvSpPr>
          <p:cNvPr id="354" name="Google Shape;354;g300175e8045_0_4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00175e8045_0_4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500">
                <a:solidFill>
                  <a:srgbClr val="363737"/>
                </a:solidFill>
                <a:highlight>
                  <a:srgbClr val="FFFFFF"/>
                </a:highlight>
                <a:latin typeface="Spectral"/>
                <a:ea typeface="Spectral"/>
                <a:cs typeface="Spectral"/>
                <a:sym typeface="Spectral"/>
              </a:rPr>
              <a:t>Results: Results for the single-pair GNMT models, the multilingual GNMT model and the multilingual MoE model are given in Table 5. The MoE model achieves 19% lower perplexity on the dev set than the multilingual GNMT model. On BLEU score, the MoE model significantly beats the multilingual GNMT model on 11 of the 12 language pairs (by as much as 5.84 points), and even beats the monolingual GNMT models on 8 of 12 language pairs. The poor performance on English → Korean seems to be a result of severe overtraining, as for the rarer language pairs a small number of real examples were highly oversampled in the training corpus.</a:t>
            </a:r>
            <a:endParaRPr sz="1500">
              <a:solidFill>
                <a:srgbClr val="363737"/>
              </a:solidFill>
              <a:highlight>
                <a:srgbClr val="FFFFFF"/>
              </a:highlight>
              <a:latin typeface="Spectral"/>
              <a:ea typeface="Spectral"/>
              <a:cs typeface="Spectral"/>
              <a:sym typeface="Spectral"/>
            </a:endParaRPr>
          </a:p>
        </p:txBody>
      </p:sp>
      <p:sp>
        <p:nvSpPr>
          <p:cNvPr id="366" name="Google Shape;366;g300175e8045_0_4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00175e8045_0_2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Font typeface="Arial"/>
              <a:buNone/>
            </a:pPr>
            <a:r>
              <a:rPr lang="en-US" sz="1800">
                <a:latin typeface="Arial"/>
                <a:ea typeface="Arial"/>
                <a:cs typeface="Arial"/>
                <a:sym typeface="Arial"/>
              </a:rPr>
              <a:t>All things considered, the choice of whether to use an MoE or not is </a:t>
            </a:r>
            <a:r>
              <a:rPr b="1" lang="en-US" sz="1800">
                <a:latin typeface="Arial"/>
                <a:ea typeface="Arial"/>
                <a:cs typeface="Arial"/>
                <a:sym typeface="Arial"/>
              </a:rPr>
              <a:t>highly application dependent</a:t>
            </a:r>
            <a:r>
              <a:rPr lang="en-US" sz="1800">
                <a:latin typeface="Arial"/>
                <a:ea typeface="Arial"/>
                <a:cs typeface="Arial"/>
                <a:sym typeface="Arial"/>
              </a:rPr>
              <a:t>. If we have nearly </a:t>
            </a:r>
            <a:r>
              <a:rPr b="1" lang="en-US" sz="1800">
                <a:latin typeface="Arial"/>
                <a:ea typeface="Arial"/>
                <a:cs typeface="Arial"/>
                <a:sym typeface="Arial"/>
              </a:rPr>
              <a:t>unlimited amounts of training data</a:t>
            </a:r>
            <a:r>
              <a:rPr lang="en-US" sz="1800">
                <a:latin typeface="Arial"/>
                <a:ea typeface="Arial"/>
                <a:cs typeface="Arial"/>
                <a:sym typeface="Arial"/>
              </a:rPr>
              <a:t>, as is true of most modern language models, then </a:t>
            </a:r>
            <a:r>
              <a:rPr b="1" lang="en-US" sz="1800">
                <a:latin typeface="Arial"/>
                <a:ea typeface="Arial"/>
                <a:cs typeface="Arial"/>
                <a:sym typeface="Arial"/>
              </a:rPr>
              <a:t>MoEs are highly beneficial</a:t>
            </a:r>
            <a:r>
              <a:rPr lang="en-US" sz="1800">
                <a:latin typeface="Arial"/>
                <a:ea typeface="Arial"/>
                <a:cs typeface="Arial"/>
                <a:sym typeface="Arial"/>
              </a:rPr>
              <a:t> and allow us to scale up our model’s capacity significantly, even beyond hardware-imposed limits. In smaller scale applications, however, </a:t>
            </a:r>
            <a:r>
              <a:rPr b="1" lang="en-US" sz="1800">
                <a:latin typeface="Arial"/>
                <a:ea typeface="Arial"/>
                <a:cs typeface="Arial"/>
                <a:sym typeface="Arial"/>
              </a:rPr>
              <a:t>MoEs are less straightforward to apply compared to dense models and could even perform worse!</a:t>
            </a:r>
            <a:endParaRPr b="1" sz="1800">
              <a:latin typeface="Arial"/>
              <a:ea typeface="Arial"/>
              <a:cs typeface="Arial"/>
              <a:sym typeface="Arial"/>
            </a:endParaRPr>
          </a:p>
          <a:p>
            <a:pPr indent="0" lvl="0" marL="0" rtl="0" algn="l">
              <a:lnSpc>
                <a:spcPct val="100000"/>
              </a:lnSpc>
              <a:spcBef>
                <a:spcPts val="0"/>
              </a:spcBef>
              <a:spcAft>
                <a:spcPts val="0"/>
              </a:spcAft>
              <a:buSzPts val="1400"/>
              <a:buNone/>
            </a:pPr>
            <a:r>
              <a:t/>
            </a:r>
            <a:endParaRPr sz="1500">
              <a:solidFill>
                <a:srgbClr val="363737"/>
              </a:solidFill>
              <a:highlight>
                <a:srgbClr val="FFFFFF"/>
              </a:highlight>
              <a:latin typeface="Spectral"/>
              <a:ea typeface="Spectral"/>
              <a:cs typeface="Spectral"/>
              <a:sym typeface="Spectral"/>
            </a:endParaRPr>
          </a:p>
        </p:txBody>
      </p:sp>
      <p:sp>
        <p:nvSpPr>
          <p:cNvPr id="378" name="Google Shape;378;g300175e8045_0_2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00175e8045_0_5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g300175e8045_0_5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00420fccb9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8" name="Google Shape;398;g300420fccb9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00420fccb9_1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g300420fccb9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00175e8045_0_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500">
                <a:solidFill>
                  <a:srgbClr val="363737"/>
                </a:solidFill>
                <a:highlight>
                  <a:srgbClr val="FFFFFF"/>
                </a:highlight>
                <a:latin typeface="Spectral"/>
                <a:ea typeface="Spectral"/>
                <a:cs typeface="Spectral"/>
                <a:sym typeface="Spectral"/>
              </a:rPr>
              <a:t>Rather than activating the whole network for every input, different parts of the model are activated for different inputs</a:t>
            </a:r>
            <a:endParaRPr sz="1500">
              <a:solidFill>
                <a:srgbClr val="363737"/>
              </a:solidFill>
              <a:highlight>
                <a:srgbClr val="FFFFFF"/>
              </a:highlight>
              <a:latin typeface="Spectral"/>
              <a:ea typeface="Spectral"/>
              <a:cs typeface="Spectral"/>
              <a:sym typeface="Spectral"/>
            </a:endParaRPr>
          </a:p>
          <a:p>
            <a:pPr indent="0" lvl="0" marL="0" rtl="0" algn="l">
              <a:lnSpc>
                <a:spcPct val="100000"/>
              </a:lnSpc>
              <a:spcBef>
                <a:spcPts val="0"/>
              </a:spcBef>
              <a:spcAft>
                <a:spcPts val="0"/>
              </a:spcAft>
              <a:buSzPts val="1400"/>
              <a:buNone/>
            </a:pPr>
            <a:r>
              <a:t/>
            </a:r>
            <a:endParaRPr sz="1500">
              <a:solidFill>
                <a:srgbClr val="363737"/>
              </a:solidFill>
              <a:highlight>
                <a:srgbClr val="FFFFFF"/>
              </a:highlight>
              <a:latin typeface="Spectral"/>
              <a:ea typeface="Spectral"/>
              <a:cs typeface="Spectral"/>
              <a:sym typeface="Spectral"/>
            </a:endParaRPr>
          </a:p>
        </p:txBody>
      </p:sp>
      <p:sp>
        <p:nvSpPr>
          <p:cNvPr id="101" name="Google Shape;101;g300175e8045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00420fccb9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g300420fccb9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00420fccb9_2_1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04800" lvl="0" marL="457200" rtl="0" algn="l">
              <a:spcBef>
                <a:spcPts val="0"/>
              </a:spcBef>
              <a:spcAft>
                <a:spcPts val="0"/>
              </a:spcAft>
              <a:buClr>
                <a:schemeClr val="dk1"/>
              </a:buClr>
              <a:buSzPts val="1200"/>
              <a:buChar char="●"/>
            </a:pPr>
            <a:r>
              <a:rPr lang="en-US">
                <a:latin typeface="Arial"/>
                <a:ea typeface="Arial"/>
                <a:cs typeface="Arial"/>
                <a:sym typeface="Arial"/>
              </a:rPr>
              <a:t>MoE based models have a much lower “parameter efficiency” compared to quality-equivalent dense models. Although MoE models require less compute, they require a significantly larger amount of number parameters.</a:t>
            </a:r>
            <a:endParaRPr>
              <a:latin typeface="Arial"/>
              <a:ea typeface="Arial"/>
              <a:cs typeface="Arial"/>
              <a:sym typeface="Arial"/>
            </a:endParaRPr>
          </a:p>
          <a:p>
            <a:pPr indent="-304800" lvl="0" marL="457200" rtl="0" algn="l">
              <a:spcBef>
                <a:spcPts val="0"/>
              </a:spcBef>
              <a:spcAft>
                <a:spcPts val="0"/>
              </a:spcAft>
              <a:buClr>
                <a:schemeClr val="dk1"/>
              </a:buClr>
              <a:buSzPts val="1200"/>
              <a:buChar char="●"/>
            </a:pPr>
            <a:r>
              <a:rPr lang="en-US">
                <a:latin typeface="Arial"/>
                <a:ea typeface="Arial"/>
                <a:cs typeface="Arial"/>
                <a:sym typeface="Arial"/>
              </a:rPr>
              <a:t>For training, the increase in model size requires a proportional increase in device memory</a:t>
            </a:r>
            <a:endParaRPr>
              <a:latin typeface="Arial"/>
              <a:ea typeface="Arial"/>
              <a:cs typeface="Arial"/>
              <a:sym typeface="Arial"/>
            </a:endParaRPr>
          </a:p>
          <a:p>
            <a:pPr indent="-304800" lvl="0" marL="457200" rtl="0" algn="l">
              <a:spcBef>
                <a:spcPts val="0"/>
              </a:spcBef>
              <a:spcAft>
                <a:spcPts val="0"/>
              </a:spcAft>
              <a:buClr>
                <a:schemeClr val="dk1"/>
              </a:buClr>
              <a:buSzPts val="1200"/>
              <a:buChar char="●"/>
            </a:pPr>
            <a:r>
              <a:rPr lang="en-US">
                <a:latin typeface="Arial"/>
                <a:ea typeface="Arial"/>
                <a:cs typeface="Arial"/>
                <a:sym typeface="Arial"/>
              </a:rPr>
              <a:t>Ex. MoE based Switch-Base model has 10x more parameters than T5-large (7.4B vs 0.74B) and still it does not have the same model quality when compared across a wide range of downstream tasks. T5-large can fit in the memory of a single 32GB V100 GPU, while training Switch-Base requires at least 8-10 such GPUs to even just fit the model in device memory for training. If we scale the dense model size to MT-NLG equivalent with 500B parameters, achieving similar quality with MoE based model might need a model with over 5 trillion parameters which would require over 5K GPUs to just fit the model states for training.</a:t>
            </a:r>
            <a:endParaRPr/>
          </a:p>
        </p:txBody>
      </p:sp>
      <p:sp>
        <p:nvSpPr>
          <p:cNvPr id="433" name="Google Shape;433;g300420fccb9_2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00420fccb9_2_1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g300420fccb9_2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00420fccb9_2_1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Despite the promising and non-trivial reduction in training cost, these challenges severely limits the practical applicability of MoE. In an effort to make MoE practical, accessible and applicable, we will discuss three corresponding solutions</a:t>
            </a:r>
            <a:endParaRPr/>
          </a:p>
        </p:txBody>
      </p:sp>
      <p:sp>
        <p:nvSpPr>
          <p:cNvPr id="457" name="Google Shape;457;g300420fccb9_2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00420fccb9_2_1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292100" lvl="0" marL="457200" rtl="0" algn="l">
              <a:spcBef>
                <a:spcPts val="0"/>
              </a:spcBef>
              <a:spcAft>
                <a:spcPts val="0"/>
              </a:spcAft>
              <a:buClr>
                <a:schemeClr val="dk1"/>
              </a:buClr>
              <a:buSzPts val="1000"/>
              <a:buAutoNum type="arabicPeriod"/>
            </a:pPr>
            <a:r>
              <a:rPr lang="en-US" sz="1000">
                <a:latin typeface="Arial"/>
                <a:ea typeface="Arial"/>
                <a:cs typeface="Arial"/>
                <a:sym typeface="Arial"/>
              </a:rPr>
              <a:t>Expand the scope of MoE based models to include auto-regressive NLG tasks and demonstrate 5x less training cost to achieve comparable model quality to GPT-3 and MTNLG. This shows clear opportunities to reduce the cost of training 2 large MLG models and to reach higher next generation model quality, given the limitations of current hardware.</a:t>
            </a:r>
            <a:endParaRPr sz="10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000">
              <a:latin typeface="Arial"/>
              <a:ea typeface="Arial"/>
              <a:cs typeface="Arial"/>
              <a:sym typeface="Arial"/>
            </a:endParaRPr>
          </a:p>
          <a:p>
            <a:pPr indent="-292100" lvl="0" marL="457200" rtl="0" algn="l">
              <a:spcBef>
                <a:spcPts val="0"/>
              </a:spcBef>
              <a:spcAft>
                <a:spcPts val="0"/>
              </a:spcAft>
              <a:buClr>
                <a:schemeClr val="dk1"/>
              </a:buClr>
              <a:buSzPts val="1000"/>
              <a:buAutoNum type="arabicPeriod"/>
            </a:pPr>
            <a:r>
              <a:rPr lang="en-US" sz="1000">
                <a:latin typeface="Arial"/>
                <a:ea typeface="Arial"/>
                <a:cs typeface="Arial"/>
                <a:sym typeface="Arial"/>
              </a:rPr>
              <a:t>Improve parameters efficiency of MoE based models by developing an architecture called Pyramid-Residual MoE (PR-MoE). This is a hybrid dense MoE model made using residual connecting, applying experts only where they are most effective.This can reduce parameter size by up to 3x with no reduction in model quality and little change in compute requirements. Also, a refined version, Mixture-of-Students (MoS), reduces MoE model size by up to 3.7x with comparable model quality, via staged knowledge distillation.</a:t>
            </a:r>
            <a:endParaRPr sz="10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000">
              <a:latin typeface="Arial"/>
              <a:ea typeface="Arial"/>
              <a:cs typeface="Arial"/>
              <a:sym typeface="Arial"/>
            </a:endParaRPr>
          </a:p>
          <a:p>
            <a:pPr indent="-292100" lvl="0" marL="457200" rtl="0" algn="l">
              <a:spcBef>
                <a:spcPts val="0"/>
              </a:spcBef>
              <a:spcAft>
                <a:spcPts val="0"/>
              </a:spcAft>
              <a:buClr>
                <a:schemeClr val="dk1"/>
              </a:buClr>
              <a:buSzPts val="1000"/>
              <a:buAutoNum type="arabicPeriod"/>
            </a:pPr>
            <a:r>
              <a:rPr lang="en-US" sz="1000">
                <a:latin typeface="Arial"/>
                <a:ea typeface="Arial"/>
                <a:cs typeface="Arial"/>
                <a:sym typeface="Arial"/>
              </a:rPr>
              <a:t>Development of DeepSpeed-MoE inference system, a highly optimized MoE inference system, enabling efficient scaling of inference workloads across hundreds of GPus. This provides up to 7.3x reduction in inference latency and cost (in comparison to existing MoE inference solutions).</a:t>
            </a:r>
            <a:endParaRPr sz="1000">
              <a:latin typeface="Arial"/>
              <a:ea typeface="Arial"/>
              <a:cs typeface="Arial"/>
              <a:sym typeface="Arial"/>
            </a:endParaRPr>
          </a:p>
          <a:p>
            <a:pPr indent="0" lvl="0" marL="457200" rtl="0" algn="l">
              <a:spcBef>
                <a:spcPts val="0"/>
              </a:spcBef>
              <a:spcAft>
                <a:spcPts val="0"/>
              </a:spcAft>
              <a:buClr>
                <a:schemeClr val="dk1"/>
              </a:buClr>
              <a:buSzPts val="1100"/>
              <a:buFont typeface="Arial"/>
              <a:buNone/>
            </a:pPr>
            <a:r>
              <a:rPr lang="en-US" sz="1000">
                <a:latin typeface="Arial"/>
                <a:ea typeface="Arial"/>
                <a:cs typeface="Arial"/>
                <a:sym typeface="Arial"/>
              </a:rPr>
              <a:t>It offers ultra-fast inference latencies (under 25 ms) for trillion-parameter MoE models. DeepSpeed-MoE also offers up to 4.5x faster and 9x cheaper inference for MoE models compared to quality-equivalent dense models by combining both system and model optimizations.</a:t>
            </a:r>
            <a:endParaRPr sz="1000">
              <a:latin typeface="Arial"/>
              <a:ea typeface="Arial"/>
              <a:cs typeface="Arial"/>
              <a:sym typeface="Arial"/>
            </a:endParaRPr>
          </a:p>
          <a:p>
            <a:pPr indent="0" lvl="0" marL="0" rtl="0" algn="l">
              <a:spcBef>
                <a:spcPts val="0"/>
              </a:spcBef>
              <a:spcAft>
                <a:spcPts val="0"/>
              </a:spcAft>
              <a:buNone/>
            </a:pPr>
            <a:r>
              <a:t/>
            </a:r>
            <a:endParaRPr sz="1000"/>
          </a:p>
        </p:txBody>
      </p:sp>
      <p:sp>
        <p:nvSpPr>
          <p:cNvPr id="468" name="Google Shape;468;g300420fccb9_2_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00420fccb9_2_1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Related work that motivates the exploration of more efficient architecture like MoE</a:t>
            </a:r>
            <a:endParaRPr/>
          </a:p>
          <a:p>
            <a:pPr indent="0" lvl="0" marL="0" rtl="0" algn="l">
              <a:spcBef>
                <a:spcPts val="0"/>
              </a:spcBef>
              <a:spcAft>
                <a:spcPts val="0"/>
              </a:spcAft>
              <a:buNone/>
            </a:pPr>
            <a:r>
              <a:rPr lang="en-US"/>
              <a:t>T</a:t>
            </a:r>
            <a:r>
              <a:rPr lang="en-US"/>
              <a:t>he rapid growth of dense models, like GPT-3 and Megatron-Turing NLG, have driven improvements in model quality. However, the increasing compute and memory requirements make further scaling impractical. </a:t>
            </a:r>
            <a:endParaRPr/>
          </a:p>
        </p:txBody>
      </p:sp>
      <p:sp>
        <p:nvSpPr>
          <p:cNvPr id="479" name="Google Shape;479;g300420fccb9_2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00420fccb9_2_1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section discusses how Mixture-of-Experts (MoE) models offer a promising solution by reducing the compute cost while maintaining model quality. The reduced training costs of MoE models address the growing inefficiencies of dense models.</a:t>
            </a:r>
            <a:endParaRPr/>
          </a:p>
        </p:txBody>
      </p:sp>
      <p:sp>
        <p:nvSpPr>
          <p:cNvPr id="490" name="Google Shape;490;g300420fccb9_2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00420fccb9_2_1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Finally, this section focuses on systems designed to support the training and inference of MoE models at scale. It highlights the need for optimized infrastructure to manage the large memory and compute requirements of MoE models, paving the way for innovations like DeepSpeed-MoE discussed in the paper.</a:t>
            </a:r>
            <a:endParaRPr/>
          </a:p>
        </p:txBody>
      </p:sp>
      <p:sp>
        <p:nvSpPr>
          <p:cNvPr id="501" name="Google Shape;501;g300420fccb9_2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00420fccb9_2_1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2" name="Google Shape;512;g300420fccb9_2_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00420fccb9_2_1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To complete training in a reasonable timeframe, the following models are selected: 350M (24 layers, 1024 hidden size, 16 attention heads), 1.3B (24 layers, 2048 hidden size, 16 attention heads), and 6.7B (32 layers, 4096 hidden size, 32 attention heads). </a:t>
            </a:r>
            <a:endParaRPr/>
          </a:p>
          <a:p>
            <a:pPr indent="0" lvl="0" marL="0" rtl="0" algn="l">
              <a:spcBef>
                <a:spcPts val="0"/>
              </a:spcBef>
              <a:spcAft>
                <a:spcPts val="0"/>
              </a:spcAft>
              <a:buNone/>
            </a:pPr>
            <a:r>
              <a:rPr lang="en-US"/>
              <a:t>We use “350M+MoE-128” to denote a MoE model that uses 350M dense model as the base model and adds 128 experts on every other feedforward layer. That is to say, there are in total 12 MoE layers for both 350M+MoE-128 and 1.3B+MoE-128. </a:t>
            </a:r>
            <a:endParaRPr/>
          </a:p>
          <a:p>
            <a:pPr indent="0" lvl="0" marL="0" rtl="0" algn="l">
              <a:spcBef>
                <a:spcPts val="0"/>
              </a:spcBef>
              <a:spcAft>
                <a:spcPts val="0"/>
              </a:spcAft>
              <a:buNone/>
            </a:pPr>
            <a:r>
              <a:rPr lang="en-US"/>
              <a:t>We use a gating function to activate a subset of experts in the MoE layer for each token. Specifically, in our experiments, only the top-1 expert is selected. Therefore, during both training and inference, our MoE model will have the same number of parameters to be activated for each token as their dense part. For example, 1.3B+MoE128 will only activate 1.3B parameters per token, and the amount of training computation per token will be similar to a 1.3B dense model. We also tested top-2 gating function and found it provides some convergence improvement, but it is a diminishing return and it comes with a large training computation/communication overhead compared to top-1 gating</a:t>
            </a:r>
            <a:endParaRPr/>
          </a:p>
        </p:txBody>
      </p:sp>
      <p:sp>
        <p:nvSpPr>
          <p:cNvPr id="523" name="Google Shape;523;g300420fccb9_2_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00175e8045_0_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500">
              <a:solidFill>
                <a:srgbClr val="363737"/>
              </a:solidFill>
              <a:highlight>
                <a:srgbClr val="FFFFFF"/>
              </a:highlight>
              <a:latin typeface="Spectral"/>
              <a:ea typeface="Spectral"/>
              <a:cs typeface="Spectral"/>
              <a:sym typeface="Spectral"/>
            </a:endParaRPr>
          </a:p>
        </p:txBody>
      </p:sp>
      <p:sp>
        <p:nvSpPr>
          <p:cNvPr id="115" name="Google Shape;115;g300175e8045_0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00420fccb9_2_2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g300420fccb9_2_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300420fccb9_2_2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Table summarizes the hyperparameters for training the dense and MoE models. For dense models we followed the hyperparameters from the GPT-3 work [22]. For MoE models, we find that using a lower learning rate and longer learning rate decay duration compared to the dense counter parts (e.g., dense 1.3B versus 1.3B+MoE-128) could provide better convergence. We believe that this is because MoE models have much larger number of parameters. MoE models have two additional hyperparameters: the number of experts per MoE layer, and a coefficient when adding the MoE layer losses to the total training loss. In addition to comparing the validation loss during pre-training, we employ 6 zero-shot evaluation tasks to compare the final model quality: 1 completion prediction task (LAMBADA [16]), 1 common sense reasoning task (PIQA [35]), 2 reading comprehension tasks (BoolQ [18], RACEh [36]), and 2 question answering tasks (TriviaQA [21], WebQs [20]).</a:t>
            </a:r>
            <a:endParaRPr/>
          </a:p>
        </p:txBody>
      </p:sp>
      <p:sp>
        <p:nvSpPr>
          <p:cNvPr id="545" name="Google Shape;545;g300420fccb9_2_2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300420fccb9_2_2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8" name="Google Shape;558;g300420fccb9_2_2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300420fccb9_2_2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MoE Models: Zero-shot Evaluation &amp; Efficiency</a:t>
            </a:r>
            <a:endParaRPr b="1"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Model Quality</a:t>
            </a:r>
            <a:r>
              <a:rPr lang="en-US" sz="1100">
                <a:latin typeface="Arial"/>
                <a:ea typeface="Arial"/>
                <a:cs typeface="Arial"/>
                <a:sym typeface="Arial"/>
              </a:rPr>
              <a:t>:</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Char char="○"/>
            </a:pPr>
            <a:r>
              <a:rPr lang="en-US" sz="1100">
                <a:latin typeface="Arial"/>
                <a:ea typeface="Arial"/>
                <a:cs typeface="Arial"/>
                <a:sym typeface="Arial"/>
              </a:rPr>
              <a:t>MoE models perform on par with dense models in zero-shot evaluations across 6 downstream tasks.</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Char char="○"/>
            </a:pPr>
            <a:r>
              <a:rPr lang="en-US" sz="1100">
                <a:latin typeface="Arial"/>
                <a:ea typeface="Arial"/>
                <a:cs typeface="Arial"/>
                <a:sym typeface="Arial"/>
              </a:rPr>
              <a:t>MoE models match dense counterparts with </a:t>
            </a:r>
            <a:r>
              <a:rPr b="1" lang="en-US" sz="1100">
                <a:latin typeface="Arial"/>
                <a:ea typeface="Arial"/>
                <a:cs typeface="Arial"/>
                <a:sym typeface="Arial"/>
              </a:rPr>
              <a:t>4-5x larger base</a:t>
            </a:r>
            <a:r>
              <a:rPr lang="en-US" sz="1100">
                <a:latin typeface="Arial"/>
                <a:ea typeface="Arial"/>
                <a:cs typeface="Arial"/>
                <a:sym typeface="Arial"/>
              </a:rPr>
              <a:t> in quality.</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Comparison to Related Works</a:t>
            </a:r>
            <a:r>
              <a:rPr lang="en-US" sz="1100">
                <a:latin typeface="Arial"/>
                <a:ea typeface="Arial"/>
                <a:cs typeface="Arial"/>
                <a:sym typeface="Arial"/>
              </a:rPr>
              <a:t>:</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LAMBADA</a:t>
            </a:r>
            <a:r>
              <a:rPr lang="en-US" sz="1100">
                <a:latin typeface="Arial"/>
                <a:ea typeface="Arial"/>
                <a:cs typeface="Arial"/>
                <a:sym typeface="Arial"/>
              </a:rPr>
              <a:t>:</a:t>
            </a:r>
            <a:endParaRPr sz="1100">
              <a:latin typeface="Arial"/>
              <a:ea typeface="Arial"/>
              <a:cs typeface="Arial"/>
              <a:sym typeface="Arial"/>
            </a:endParaRPr>
          </a:p>
          <a:p>
            <a:pPr indent="-298450" lvl="2" marL="1371600" rtl="0" algn="l">
              <a:lnSpc>
                <a:spcPct val="115000"/>
              </a:lnSpc>
              <a:spcBef>
                <a:spcPts val="0"/>
              </a:spcBef>
              <a:spcAft>
                <a:spcPts val="0"/>
              </a:spcAft>
              <a:buClr>
                <a:schemeClr val="dk1"/>
              </a:buClr>
              <a:buSzPts val="1100"/>
              <a:buChar char="■"/>
            </a:pPr>
            <a:r>
              <a:rPr lang="en-US" sz="1100">
                <a:latin typeface="Arial"/>
                <a:ea typeface="Arial"/>
                <a:cs typeface="Arial"/>
                <a:sym typeface="Arial"/>
              </a:rPr>
              <a:t>Our MoE models achieve better accuracy with </a:t>
            </a:r>
            <a:r>
              <a:rPr b="1" lang="en-US" sz="1100">
                <a:latin typeface="Arial"/>
                <a:ea typeface="Arial"/>
                <a:cs typeface="Arial"/>
                <a:sym typeface="Arial"/>
              </a:rPr>
              <a:t>up to 5.3x fewer parameters</a:t>
            </a:r>
            <a:r>
              <a:rPr lang="en-US" sz="1100">
                <a:latin typeface="Arial"/>
                <a:ea typeface="Arial"/>
                <a:cs typeface="Arial"/>
                <a:sym typeface="Arial"/>
              </a:rPr>
              <a:t> compared to </a:t>
            </a:r>
            <a:r>
              <a:rPr b="1" lang="en-US" sz="1100">
                <a:latin typeface="Arial"/>
                <a:ea typeface="Arial"/>
                <a:cs typeface="Arial"/>
                <a:sym typeface="Arial"/>
              </a:rPr>
              <a:t>8B+MoE-64 (143B)</a:t>
            </a:r>
            <a:r>
              <a:rPr lang="en-US" sz="1100">
                <a:latin typeface="Arial"/>
                <a:ea typeface="Arial"/>
                <a:cs typeface="Arial"/>
                <a:sym typeface="Arial"/>
              </a:rPr>
              <a:t>.</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PIQA/BoolQ</a:t>
            </a:r>
            <a:r>
              <a:rPr lang="en-US" sz="1100">
                <a:latin typeface="Arial"/>
                <a:ea typeface="Arial"/>
                <a:cs typeface="Arial"/>
                <a:sym typeface="Arial"/>
              </a:rPr>
              <a:t>:</a:t>
            </a:r>
            <a:endParaRPr sz="1100">
              <a:latin typeface="Arial"/>
              <a:ea typeface="Arial"/>
              <a:cs typeface="Arial"/>
              <a:sym typeface="Arial"/>
            </a:endParaRPr>
          </a:p>
          <a:p>
            <a:pPr indent="-298450" lvl="2" marL="1371600" rtl="0" algn="l">
              <a:lnSpc>
                <a:spcPct val="115000"/>
              </a:lnSpc>
              <a:spcBef>
                <a:spcPts val="0"/>
              </a:spcBef>
              <a:spcAft>
                <a:spcPts val="0"/>
              </a:spcAft>
              <a:buClr>
                <a:schemeClr val="dk1"/>
              </a:buClr>
              <a:buSzPts val="1100"/>
              <a:buChar char="■"/>
            </a:pPr>
            <a:r>
              <a:rPr lang="en-US" sz="1100">
                <a:latin typeface="Arial"/>
                <a:ea typeface="Arial"/>
                <a:cs typeface="Arial"/>
                <a:sym typeface="Arial"/>
              </a:rPr>
              <a:t>Our MoE models outperform with </a:t>
            </a:r>
            <a:r>
              <a:rPr b="1" lang="en-US" sz="1100">
                <a:latin typeface="Arial"/>
                <a:ea typeface="Arial"/>
                <a:cs typeface="Arial"/>
                <a:sym typeface="Arial"/>
              </a:rPr>
              <a:t>up to 1.9x fewer parameters</a:t>
            </a:r>
            <a:r>
              <a:rPr lang="en-US" sz="1100">
                <a:latin typeface="Arial"/>
                <a:ea typeface="Arial"/>
                <a:cs typeface="Arial"/>
                <a:sym typeface="Arial"/>
              </a:rPr>
              <a:t> compared to </a:t>
            </a:r>
            <a:r>
              <a:rPr b="1" lang="en-US" sz="1100">
                <a:latin typeface="Arial"/>
                <a:ea typeface="Arial"/>
                <a:cs typeface="Arial"/>
                <a:sym typeface="Arial"/>
              </a:rPr>
              <a:t>355M+MoE-512 (52B)</a:t>
            </a:r>
            <a:r>
              <a:rPr lang="en-US" sz="1100">
                <a:latin typeface="Arial"/>
                <a:ea typeface="Arial"/>
                <a:cs typeface="Arial"/>
                <a:sym typeface="Arial"/>
              </a:rPr>
              <a:t>.</a:t>
            </a: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571" name="Google Shape;571;g300420fccb9_2_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00420fccb9_2_3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Summary:</a:t>
            </a:r>
            <a:endParaRPr b="1"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MoE significantly cuts training costs and improves efficiency for large models.</a:t>
            </a:r>
            <a:endParaRPr sz="1100">
              <a:latin typeface="Arial"/>
              <a:ea typeface="Arial"/>
              <a:cs typeface="Arial"/>
              <a:sym typeface="Arial"/>
            </a:endParaRPr>
          </a:p>
          <a:p>
            <a:pPr indent="0" lvl="0" marL="0" rtl="0" algn="l">
              <a:spcBef>
                <a:spcPts val="1200"/>
              </a:spcBef>
              <a:spcAft>
                <a:spcPts val="0"/>
              </a:spcAft>
              <a:buClr>
                <a:schemeClr val="dk1"/>
              </a:buClr>
              <a:buSzPts val="1100"/>
              <a:buFont typeface="Arial"/>
              <a:buNone/>
            </a:pPr>
            <a:r>
              <a:t/>
            </a:r>
            <a:endParaRPr b="1" sz="2600">
              <a:solidFill>
                <a:srgbClr val="E84B36"/>
              </a:solidFill>
              <a:latin typeface="Arial"/>
              <a:ea typeface="Arial"/>
              <a:cs typeface="Arial"/>
              <a:sym typeface="Arial"/>
            </a:endParaRPr>
          </a:p>
          <a:p>
            <a:pPr indent="0" lvl="0" marL="0" rtl="0" algn="l">
              <a:spcBef>
                <a:spcPts val="0"/>
              </a:spcBef>
              <a:spcAft>
                <a:spcPts val="0"/>
              </a:spcAft>
              <a:buNone/>
            </a:pPr>
            <a:r>
              <a:t/>
            </a:r>
            <a:endParaRPr b="1" sz="1100">
              <a:latin typeface="Arial"/>
              <a:ea typeface="Arial"/>
              <a:cs typeface="Arial"/>
              <a:sym typeface="Arial"/>
            </a:endParaRPr>
          </a:p>
        </p:txBody>
      </p:sp>
      <p:sp>
        <p:nvSpPr>
          <p:cNvPr id="583" name="Google Shape;583;g300420fccb9_2_3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300420fccb9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5" name="Google Shape;595;g300420fccb9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300420fccb9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 name="Google Shape;606;g300420fccb9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300420fccb9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9" name="Google Shape;619;g300420fccb9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300420fccb9_0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0" name="Google Shape;630;g300420fccb9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300420fccb9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Based on the  </a:t>
            </a:r>
            <a:r>
              <a:rPr lang="en-US"/>
              <a:t>phenomena</a:t>
            </a:r>
            <a:r>
              <a:rPr lang="en-US"/>
              <a:t> we are able to </a:t>
            </a:r>
            <a:r>
              <a:rPr lang="en-US"/>
              <a:t>come up with various </a:t>
            </a:r>
            <a:r>
              <a:rPr lang="en-US"/>
              <a:t>Architectures. The Pyramid-MoE design is inspired by Phenomenon-I, where more experts are allocated to the later layers of the model compared to the earlier ones. For example, the last two layers have twice as many experts. On the other hand, the Residual-MoE design is based on Phenomenon-II. In this approach, each token passes through both a fixed MLP module and one chosen expert. The fixed MLP, represented by the orange blocks, helps with error correction, reducing communication overhead. By combining these two designs, we arrive at the Pyramid-Residual MoE, or PR-MoE, where standard MoE layers are replaced by PR-MoE layers. This integration combines the expert efficiency from Pyramid-MoE with the error correction benefits of Residual-MoE. </a:t>
            </a:r>
            <a:endParaRPr/>
          </a:p>
          <a:p>
            <a:pPr indent="0" lvl="0" marL="0" rtl="0" algn="l">
              <a:spcBef>
                <a:spcPts val="0"/>
              </a:spcBef>
              <a:spcAft>
                <a:spcPts val="0"/>
              </a:spcAft>
              <a:buNone/>
            </a:pPr>
            <a:br>
              <a:rPr lang="en-US"/>
            </a:br>
            <a:r>
              <a:rPr lang="en-US" sz="1100">
                <a:latin typeface="Arial"/>
                <a:ea typeface="Arial"/>
                <a:cs typeface="Arial"/>
                <a:sym typeface="Arial"/>
              </a:rPr>
              <a:t>An </a:t>
            </a:r>
            <a:r>
              <a:rPr b="1" lang="en-US" sz="1100">
                <a:latin typeface="Arial"/>
                <a:ea typeface="Arial"/>
                <a:cs typeface="Arial"/>
                <a:sym typeface="Arial"/>
              </a:rPr>
              <a:t>MLP module</a:t>
            </a:r>
            <a:r>
              <a:rPr lang="en-US" sz="1100">
                <a:latin typeface="Arial"/>
                <a:ea typeface="Arial"/>
                <a:cs typeface="Arial"/>
                <a:sym typeface="Arial"/>
              </a:rPr>
              <a:t> refers to a </a:t>
            </a:r>
            <a:r>
              <a:rPr b="1" lang="en-US" sz="1100">
                <a:latin typeface="Arial"/>
                <a:ea typeface="Arial"/>
                <a:cs typeface="Arial"/>
                <a:sym typeface="Arial"/>
              </a:rPr>
              <a:t>Multi-Layer Perceptron</a:t>
            </a:r>
            <a:r>
              <a:rPr lang="en-US" sz="1100">
                <a:latin typeface="Arial"/>
                <a:ea typeface="Arial"/>
                <a:cs typeface="Arial"/>
                <a:sym typeface="Arial"/>
              </a:rPr>
              <a:t> module, which is a type of feedforward artificial neural network. </a:t>
            </a:r>
            <a:endParaRPr/>
          </a:p>
        </p:txBody>
      </p:sp>
      <p:sp>
        <p:nvSpPr>
          <p:cNvPr id="643" name="Google Shape;643;g300420fccb9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00175e8045_0_1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g300175e8045_0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300420fccb9_0_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 name="Google Shape;655;g300420fccb9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300420fccb9_0_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Training PR-MoE models introduces several infrastructure challenges, particularly due to the varying number of experts across different layers. In traditional MoE models, the most efficient training approach is to align expert parallelism with the number of experts. However, PR-MoE’s differing expert counts across layers make it impossible to have a single, consistent degree of expert parallelism that works for all layers. This results in trade-offs. If the expert parallelism is set too low, multiple experts are forced to share a single GPU in layers with more experts. This reduces the batch size per expert and increases memory usage per GPU, leading to inefficiencies. On the other hand, if the expert parallelism is set too high, aligned with the largest number of experts, it creates load imbalances, where some GPUs handle more experts than others, limiting the overall training throughput efficiency.</a:t>
            </a:r>
            <a:endParaRPr/>
          </a:p>
        </p:txBody>
      </p:sp>
      <p:sp>
        <p:nvSpPr>
          <p:cNvPr id="666" name="Google Shape;666;g300420fccb9_0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300420fccb9_0_1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main challenges in training models with multiple experts include achieving efficient training, balancing parallelism with memory usage, and eliminating load imbalances across GPUs. To address these issues, we propose a flexible parallelism design, developed on DeepSpeed-MoE. This solution supports training different parts of the model with varying levels of expert and data parallelism. This design allows efficient training of any MoE models that may require different numbers of experts at various stages without compromising memory or efficiency.</a:t>
            </a:r>
            <a:endParaRPr/>
          </a:p>
        </p:txBody>
      </p:sp>
      <p:sp>
        <p:nvSpPr>
          <p:cNvPr id="677" name="Google Shape;677;g300420fccb9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300420fccb9_0_1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When comparing PR-MoE architecture to Standard-MoE across different model sizes, significant parameter efficiency is observed. In the case of the 350M model, PR-MoE uses less than one-third of the parameters required by Standard-MoE, while still achieving comparable accuracy. Similarly, for the 1.3B model, PR-MoE utilizes about 60% of the parameters used by Standard-MoE, again achieving similar accuracy despite the reduction in parameters. These results highlight that PR-MoE achieves parameter efficiency without compromising accuracy, making it particularly advantageous for scaling large models more efficiently. In conclusion, PR-MoE presents a highly efficient alternative to Standard-MoE, offering comparable performance with fewer parameters, which is especially beneficial for models operating under memory and computation constraints.</a:t>
            </a:r>
            <a:endParaRPr/>
          </a:p>
        </p:txBody>
      </p:sp>
      <p:sp>
        <p:nvSpPr>
          <p:cNvPr id="689" name="Google Shape;689;g300420fccb9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300420fccb9_0_1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 a </a:t>
            </a:r>
            <a:r>
              <a:rPr lang="en-US"/>
              <a:t>ablation</a:t>
            </a:r>
            <a:r>
              <a:rPr lang="en-US"/>
              <a:t> study </a:t>
            </a:r>
            <a:r>
              <a:rPr lang="en-US"/>
              <a:t>of different</a:t>
            </a:r>
            <a:r>
              <a:rPr lang="en-US"/>
              <a:t> MoE architectures they we observed notable improvements in validation loss. Both Pyramid-MoE and Residual-MoE significantly reduce the validation loss gap and the PR-MoE further narrows this loss gap, showing  exceptional parameter efficiency with minimal impact on model quality. In conclusion, PR-MoE successfully combines the strengths of Pyramid-MoE and Residual-MoE, delivering superior performance with fewer parameters abd achieving near parity in validation loss compared to larger MoE architectures, while utilizing fewer resources.</a:t>
            </a:r>
            <a:endParaRPr/>
          </a:p>
        </p:txBody>
      </p:sp>
      <p:sp>
        <p:nvSpPr>
          <p:cNvPr id="701" name="Google Shape;701;g300420fccb9_0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300420fccb9_0_1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KD Loss function where as a weight sum of the cross-entropy loss between predictions and the given hard label and the KL divergence loss between the predictions and the teacher’s soft label.</a:t>
            </a:r>
            <a:br>
              <a:rPr lang="en-US"/>
            </a:br>
            <a:br>
              <a:rPr lang="en-US"/>
            </a:br>
            <a:r>
              <a:rPr lang="en-US"/>
              <a:t>Another </a:t>
            </a:r>
            <a:r>
              <a:rPr lang="en-US"/>
              <a:t>approach</a:t>
            </a:r>
            <a:r>
              <a:rPr lang="en-US"/>
              <a:t> that is further found for even smaller model size and inference is mixture of students via staged KD. Layer reduction is done here via Knowledge Distillation (KD), reducing both model size and computation while maintaining competitive results. The focus is on applying KD to sparse MoE-based auto-generative language models at the multi-billion parameter scale, preserving the benefits of sparse fine-tuning and inference. In comparison to prior studies that convert MoE into dense models and lose the advantages of sparsity, this approach shows that smaller MoE models distilled with KD can achieve similar performance on downstream tasks. These resulting models are lighter and faster during inference. The process begins by training a teacher MoE model, followed by the creation of a student model, where the depth of each expert branch is reduced. This student model, called the Mixture-of-Students (MoS), retains the architecture of the original but with smaller expert depth and inherits the sparse training and inference benefits of MoE and outperforming dense models of similar quality. During the KD process, the MoS imitates the teacher MoE’s outputs using cross-entropy loss with hard labels and KL divergence loss with soft labels from the teacher model. By combining PR-MoE with KD, PR-MoS achieves further reductions in model size while maintaining the efficiency and performance benefits of sparse MoE models through knowledge distillation.</a:t>
            </a:r>
            <a:endParaRPr/>
          </a:p>
        </p:txBody>
      </p:sp>
      <p:sp>
        <p:nvSpPr>
          <p:cNvPr id="713" name="Google Shape;713;g300420fccb9_0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300420fccb9_0_1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914400" rtl="0" algn="l">
              <a:lnSpc>
                <a:spcPct val="115000"/>
              </a:lnSpc>
              <a:spcBef>
                <a:spcPts val="1200"/>
              </a:spcBef>
              <a:spcAft>
                <a:spcPts val="0"/>
              </a:spcAft>
              <a:buNone/>
            </a:pPr>
            <a:r>
              <a:rPr lang="en-US" sz="1100">
                <a:latin typeface="Arial"/>
                <a:ea typeface="Arial"/>
                <a:cs typeface="Arial"/>
                <a:sym typeface="Arial"/>
              </a:rPr>
              <a:t>In their student model configurations, they reduce the model depth to 12.5%, resulting in 21 layers. When comparing pre-training convergence results between Staged-KD and Full-KD, the validation curves reveal that the Staged-KD student model closely follows the teacher model’s curve after 400K steps, as shown in Figure 6. In zero-shot evaluations, Staged-KD consistently outperforms Full-KD on downstream tasks, with only a small accuracy drop observed in the PIQA task. Staged-KD, along with the Mixture-of-Students (MoS) approach, provides several benefits, particularly in memory consumption, where it leads to up to a 3x reduction during training compared to standard MoE. For inference, Staged-KD results in a model that is up to 3.7x smaller, maintaining accuracy while delivering significant improvements in latency and cost-efficiency. Overall, Staged-KD effectively compresses PR-MoE models, preserving their performance while offering considerable efficiency gains.</a:t>
            </a:r>
            <a:endParaRPr sz="1100">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b="1" lang="en-US" sz="1300">
                <a:latin typeface="Arial"/>
                <a:ea typeface="Arial"/>
                <a:cs typeface="Arial"/>
                <a:sym typeface="Arial"/>
              </a:rPr>
              <a:t>Full Knowledge Distillation (Full-KD):</a:t>
            </a:r>
            <a:endParaRPr b="1" sz="13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Process</a:t>
            </a:r>
            <a:r>
              <a:rPr lang="en-US" sz="1100">
                <a:latin typeface="Arial"/>
                <a:ea typeface="Arial"/>
                <a:cs typeface="Arial"/>
                <a:sym typeface="Arial"/>
              </a:rPr>
              <a:t>: In Full-KD, the student model is trained from scratch using the outputs of the teacher model throughout the entire training process. The teacher model's soft labels (probabilities) and sometimes hard labels are used to guide the student's learning from the beginning until the end.</a:t>
            </a:r>
            <a:endParaRPr sz="1100">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b="1" lang="en-US" sz="1300">
                <a:latin typeface="Arial"/>
                <a:ea typeface="Arial"/>
                <a:cs typeface="Arial"/>
                <a:sym typeface="Arial"/>
              </a:rPr>
              <a:t>Staged Knowledge Distillation (Staged-KD):</a:t>
            </a:r>
            <a:endParaRPr b="1" sz="13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Process</a:t>
            </a:r>
            <a:r>
              <a:rPr lang="en-US" sz="1100">
                <a:latin typeface="Arial"/>
                <a:ea typeface="Arial"/>
                <a:cs typeface="Arial"/>
                <a:sym typeface="Arial"/>
              </a:rPr>
              <a:t>: Staged-KD takes a more incremental or "staged" approach. Instead of training the student model with the teacher's outputs from the start, the training process is divided into stages:</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Initial Training</a:t>
            </a:r>
            <a:r>
              <a:rPr lang="en-US" sz="1100">
                <a:latin typeface="Arial"/>
                <a:ea typeface="Arial"/>
                <a:cs typeface="Arial"/>
                <a:sym typeface="Arial"/>
              </a:rPr>
              <a:t>: The student model is first trained on its own, often focusing on easier tasks or using basic labels.</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Distillation Stage</a:t>
            </a:r>
            <a:r>
              <a:rPr lang="en-US" sz="1100">
                <a:latin typeface="Arial"/>
                <a:ea typeface="Arial"/>
                <a:cs typeface="Arial"/>
                <a:sym typeface="Arial"/>
              </a:rPr>
              <a:t>: After the initial training, the student model is gradually introduced to the teacher model's outputs (soft labels) in stages, allowing the student to distill the knowledge more progressively.</a:t>
            </a:r>
            <a:endParaRPr sz="1100">
              <a:latin typeface="Arial"/>
              <a:ea typeface="Arial"/>
              <a:cs typeface="Arial"/>
              <a:sym typeface="Arial"/>
            </a:endParaRPr>
          </a:p>
          <a:p>
            <a:pPr indent="0" lvl="0" marL="914400" rtl="0" algn="l">
              <a:lnSpc>
                <a:spcPct val="115000"/>
              </a:lnSpc>
              <a:spcBef>
                <a:spcPts val="1200"/>
              </a:spcBef>
              <a:spcAft>
                <a:spcPts val="0"/>
              </a:spcAft>
              <a:buNone/>
            </a:pPr>
            <a:r>
              <a:t/>
            </a:r>
            <a:endParaRPr b="1" sz="1100">
              <a:latin typeface="Arial"/>
              <a:ea typeface="Arial"/>
              <a:cs typeface="Arial"/>
              <a:sym typeface="Arial"/>
            </a:endParaRPr>
          </a:p>
          <a:p>
            <a:pPr indent="0" lvl="0" marL="914400" rtl="0" algn="l">
              <a:lnSpc>
                <a:spcPct val="115000"/>
              </a:lnSpc>
              <a:spcBef>
                <a:spcPts val="1200"/>
              </a:spcBef>
              <a:spcAft>
                <a:spcPts val="1200"/>
              </a:spcAft>
              <a:buNone/>
            </a:pPr>
            <a:r>
              <a:rPr b="1" lang="en-US" sz="1100">
                <a:latin typeface="Arial"/>
                <a:ea typeface="Arial"/>
                <a:cs typeface="Arial"/>
                <a:sym typeface="Arial"/>
              </a:rPr>
              <a:t>LAMBADA</a:t>
            </a:r>
            <a:r>
              <a:rPr lang="en-US" sz="1100">
                <a:latin typeface="Arial"/>
                <a:ea typeface="Arial"/>
                <a:cs typeface="Arial"/>
                <a:sym typeface="Arial"/>
              </a:rPr>
              <a:t>: +1.1 points, </a:t>
            </a:r>
            <a:r>
              <a:rPr b="1" lang="en-US" sz="1100">
                <a:latin typeface="Arial"/>
                <a:ea typeface="Arial"/>
                <a:cs typeface="Arial"/>
                <a:sym typeface="Arial"/>
              </a:rPr>
              <a:t>BoolQ</a:t>
            </a:r>
            <a:r>
              <a:rPr lang="en-US" sz="1100">
                <a:latin typeface="Arial"/>
                <a:ea typeface="Arial"/>
                <a:cs typeface="Arial"/>
                <a:sym typeface="Arial"/>
              </a:rPr>
              <a:t>: +6.5 points, </a:t>
            </a:r>
            <a:r>
              <a:rPr b="1" lang="en-US" sz="1100">
                <a:latin typeface="Arial"/>
                <a:ea typeface="Arial"/>
                <a:cs typeface="Arial"/>
                <a:sym typeface="Arial"/>
              </a:rPr>
              <a:t>RACE-h</a:t>
            </a:r>
            <a:r>
              <a:rPr lang="en-US" sz="1100">
                <a:latin typeface="Arial"/>
                <a:ea typeface="Arial"/>
                <a:cs typeface="Arial"/>
                <a:sym typeface="Arial"/>
              </a:rPr>
              <a:t>: +1.7 points, </a:t>
            </a:r>
            <a:r>
              <a:rPr b="1" lang="en-US" sz="1100">
                <a:latin typeface="Arial"/>
                <a:ea typeface="Arial"/>
                <a:cs typeface="Arial"/>
                <a:sym typeface="Arial"/>
              </a:rPr>
              <a:t>TriviaQA</a:t>
            </a:r>
            <a:r>
              <a:rPr lang="en-US" sz="1100">
                <a:latin typeface="Arial"/>
                <a:ea typeface="Arial"/>
                <a:cs typeface="Arial"/>
                <a:sym typeface="Arial"/>
              </a:rPr>
              <a:t>: +4.5 points</a:t>
            </a:r>
            <a:endParaRPr/>
          </a:p>
        </p:txBody>
      </p:sp>
      <p:sp>
        <p:nvSpPr>
          <p:cNvPr id="726" name="Google Shape;726;g300420fccb9_0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300420fccb9_0_1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 the previous section, we presented PR-MoE and MoS to reduce the MoE model size while preserving the model accuracy. Now, we’ll look at DeepSpeed-MoE inference system to maximize the achievable memory bandwidth and </a:t>
            </a:r>
            <a:r>
              <a:rPr lang="en-US"/>
              <a:t>interferencing at scale</a:t>
            </a:r>
            <a:r>
              <a:rPr lang="en-US"/>
              <a:t>. DeepSpeed-MoE (DS-MoE) has efficiency improvements, delivering 7.3x better latency and significantly lower costs compared to baseline MoE systems. In addition, it offers 4.5x faster and 9x cheaper inference compared to dense models with similar quality. The design goals of DeepSpeed-MoE are focused on a series of optimizations, including partitioning and parallelism, Optimized communication scheduling and kernel optimizations.</a:t>
            </a:r>
            <a:endParaRPr/>
          </a:p>
        </p:txBody>
      </p:sp>
      <p:sp>
        <p:nvSpPr>
          <p:cNvPr id="739" name="Google Shape;739;g300420fccb9_0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300420fccb9_0_3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Expert parallelism and expert-slicing are techniques for addressing the challenge of high latency and throughput during batch inference. Since each token only activates one expert at each MoE layer, the aggregate parameters required for multiple tokens in batch inference can scale to the full model size, complicating the process. Expert parallelism maximizes efficiency by partitioning experts across devices, allowing tokens to be processed in parallel. By grouping tokens assigned to the same expert, critical data paths are established, and token group processing can be parallelized across devices. To further optimize latency, expert-slicing leverages tensor-slicing concepts to partition expert parameters horizontally or vertically across GPUs, introducing an additional layer of parallelism in latency-sensitive scenarios. This technique allows the system to scale to more devices than the number of experts, resulting in improved performance.</a:t>
            </a:r>
            <a:endParaRPr/>
          </a:p>
        </p:txBody>
      </p:sp>
      <p:sp>
        <p:nvSpPr>
          <p:cNvPr id="750" name="Google Shape;750;g300420fccb9_0_3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300420fccb9_0_3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457200" rtl="0" algn="l">
              <a:lnSpc>
                <a:spcPct val="115000"/>
              </a:lnSpc>
              <a:spcBef>
                <a:spcPts val="1200"/>
              </a:spcBef>
              <a:spcAft>
                <a:spcPts val="1200"/>
              </a:spcAft>
              <a:buNone/>
            </a:pPr>
            <a:r>
              <a:rPr lang="en-US" sz="1100">
                <a:latin typeface="Arial"/>
                <a:ea typeface="Arial"/>
                <a:cs typeface="Arial"/>
                <a:sym typeface="Arial"/>
              </a:rPr>
              <a:t>Data parallelism and tensor-slicing are essential for managing the challenges associated with non-expert parameters in MoE models. While expert parallelism addresses efficiency for expert parameters, it doesn’t reduce the size or complexity of non-expert parameters. Two primary limitations arise: device memory constraints, which limit the capacity for storing non-expert parameters, and bandwidth bottlenecks, which constrain latency based on memory bandwidth. Tensor-slicing offers a solution to these challenges. Intra-node tensor-slicing slices non-expert parameters within a node, allowing the system to leverage the aggregate GPU memory to handle hundreds of billions of parameters and utilize the combined memory bandwidth across all GPUs in the node to boost throughput. Inter-node tensor-slicing, while theoretically possible, is generally infeasible due to the communication overhead involved. Instead, scaling non-expert parameters with data parallelism across nodes is a more efficient approach. By replicating non-expert parameters across nodes, batch processing can be handled without communication overhead or loss in compute granularity, allowing for efficient scaling of non-expert parameters across multiple nodes.</a:t>
            </a:r>
            <a:endParaRPr sz="1100">
              <a:latin typeface="Arial"/>
              <a:ea typeface="Arial"/>
              <a:cs typeface="Arial"/>
              <a:sym typeface="Arial"/>
            </a:endParaRPr>
          </a:p>
        </p:txBody>
      </p:sp>
      <p:sp>
        <p:nvSpPr>
          <p:cNvPr id="762" name="Google Shape;762;g300420fccb9_0_3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00175e8045_0_1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3000"/>
              <a:buNone/>
            </a:pPr>
            <a:r>
              <a:t/>
            </a:r>
            <a:endParaRPr sz="1500">
              <a:solidFill>
                <a:srgbClr val="363737"/>
              </a:solidFill>
              <a:highlight>
                <a:srgbClr val="FFFFFF"/>
              </a:highlight>
              <a:latin typeface="Spectral"/>
              <a:ea typeface="Spectral"/>
              <a:cs typeface="Spectral"/>
              <a:sym typeface="Spectral"/>
            </a:endParaRPr>
          </a:p>
        </p:txBody>
      </p:sp>
      <p:sp>
        <p:nvSpPr>
          <p:cNvPr id="135" name="Google Shape;135;g300175e8045_0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300420fccb9_0_1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200"/>
              </a:spcAft>
              <a:buNone/>
            </a:pPr>
            <a:r>
              <a:rPr lang="en-US" sz="1100">
                <a:latin typeface="Arial"/>
                <a:ea typeface="Arial"/>
                <a:cs typeface="Arial"/>
                <a:sym typeface="Arial"/>
              </a:rPr>
              <a:t>Further the paper addresses Communication Optimizations and one is hierarchical all to all. Hierarchical All-to-All leverages a tree-based algorithm to reduce the number of communication hops, improving efficiency. It is implemented through a two-step process: first, a data-layout transformation followed by an intra-node All-to-All, and then another data-layout transformation followed by an inter-node All-to-All. This approach reduces the communication hops from O(p) to O(G + p/G), where G represents the number of GPUs in a node, and p is the total number of GPU devices. Although hierarchical All-to-All results in a 2x increase in communication volume, it still optimizes latency by enabling better scaling for small batch sizes. This is because communication at this message size tends to be more latency-bound than bandwidth-bound.</a:t>
            </a:r>
            <a:endParaRPr sz="1100">
              <a:latin typeface="Arial"/>
              <a:ea typeface="Arial"/>
              <a:cs typeface="Arial"/>
              <a:sym typeface="Arial"/>
            </a:endParaRPr>
          </a:p>
        </p:txBody>
      </p:sp>
      <p:sp>
        <p:nvSpPr>
          <p:cNvPr id="774" name="Google Shape;774;g300420fccb9_0_1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300420fccb9_0_2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sz="1100">
                <a:latin typeface="Arial"/>
                <a:ea typeface="Arial"/>
                <a:cs typeface="Arial"/>
                <a:sym typeface="Arial"/>
              </a:rPr>
              <a:t>The second communication optimization is </a:t>
            </a:r>
            <a:r>
              <a:rPr lang="en-US" sz="1100">
                <a:latin typeface="Arial"/>
                <a:ea typeface="Arial"/>
                <a:cs typeface="Arial"/>
                <a:sym typeface="Arial"/>
              </a:rPr>
              <a:t>parallelism</a:t>
            </a:r>
            <a:r>
              <a:rPr lang="en-US" sz="1100">
                <a:latin typeface="Arial"/>
                <a:ea typeface="Arial"/>
                <a:cs typeface="Arial"/>
                <a:sym typeface="Arial"/>
              </a:rPr>
              <a:t> coordinated </a:t>
            </a:r>
            <a:r>
              <a:rPr lang="en-US" sz="1100">
                <a:latin typeface="Arial"/>
                <a:ea typeface="Arial"/>
                <a:cs typeface="Arial"/>
                <a:sym typeface="Arial"/>
              </a:rPr>
              <a:t>communication</a:t>
            </a:r>
            <a:r>
              <a:rPr lang="en-US" sz="1100">
                <a:latin typeface="Arial"/>
                <a:ea typeface="Arial"/>
                <a:cs typeface="Arial"/>
                <a:sym typeface="Arial"/>
              </a:rPr>
              <a:t>.  Tensor-slicing involves all-reduce operations between split operators across GPUs, while expert parallelism requires all-to-all communication across GPUs for expert operators. To address this, by performing tensor-slicing before expert parallelism, replicated data from tensor-slicing allows for more efficient all-to-all communication within a subset of devices sharing the same tensor-slicing rank</a:t>
            </a:r>
            <a:r>
              <a:rPr lang="en-US" sz="1100">
                <a:latin typeface="Arial"/>
                <a:ea typeface="Arial"/>
                <a:cs typeface="Arial"/>
                <a:sym typeface="Arial"/>
              </a:rPr>
              <a:t>. </a:t>
            </a:r>
            <a:r>
              <a:rPr lang="en-US" sz="1100">
                <a:latin typeface="Arial"/>
                <a:ea typeface="Arial"/>
                <a:cs typeface="Arial"/>
                <a:sym typeface="Arial"/>
              </a:rPr>
              <a:t>This reduces latency from O(p) to O(p/L), where L is the tensor-slicing parallelism degree and p is the total number of GPU devices. Alternatively, performing expert parallelism before tensor-slicing results in a final all-to-all operation, followed by an all-gather between tensor-slicing ranks. In this case, the overall latency is reduced from O(p) to O(p/L) + O(L), achieving a more efficient communication schedule for combined parallelisms.</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Tensor-Slicing Before Expert Parallelism</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First, tensors are sliced across GPUs (tensor-slicing), which replicates data across devices.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Then, all-to-all communication is performed only within a subset of devices that share the same tensor-slicing rank, reducing the overall communication load.</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This strategy decreases latency from O(p) to O(p/L), where </a:t>
            </a:r>
            <a:r>
              <a:rPr i="1" lang="en-US" sz="1100">
                <a:latin typeface="Arial"/>
                <a:ea typeface="Arial"/>
                <a:cs typeface="Arial"/>
                <a:sym typeface="Arial"/>
              </a:rPr>
              <a:t>p</a:t>
            </a:r>
            <a:r>
              <a:rPr lang="en-US" sz="1100">
                <a:latin typeface="Arial"/>
                <a:ea typeface="Arial"/>
                <a:cs typeface="Arial"/>
                <a:sym typeface="Arial"/>
              </a:rPr>
              <a:t> is the total number of GPUs and </a:t>
            </a:r>
            <a:r>
              <a:rPr i="1" lang="en-US" sz="1100">
                <a:latin typeface="Arial"/>
                <a:ea typeface="Arial"/>
                <a:cs typeface="Arial"/>
                <a:sym typeface="Arial"/>
              </a:rPr>
              <a:t>L</a:t>
            </a:r>
            <a:r>
              <a:rPr lang="en-US" sz="1100">
                <a:latin typeface="Arial"/>
                <a:ea typeface="Arial"/>
                <a:cs typeface="Arial"/>
                <a:sym typeface="Arial"/>
              </a:rPr>
              <a:t> is the degree of tensor-slicing parallelism.</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Expert Parallelism Before Tensor-Slicing</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Expert parallelism is applied first, performing all-to-all communication to distribute tokens to the relevant experts.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After that, tensor-slicing is applied, followed by an all-gather operation across tensor-slicing ranks to synchronize the model’s state.</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In this setup, latency is reduced to O(p/L) + O(L), balancing communication between expert parallelism and tensor-slicing.</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t/>
            </a:r>
            <a:endParaRPr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Naïve Communication Approach</a:t>
            </a:r>
            <a:endParaRPr b="1" sz="1100">
              <a:latin typeface="Arial"/>
              <a:ea typeface="Arial"/>
              <a:cs typeface="Arial"/>
              <a:sym typeface="Arial"/>
            </a:endParaRPr>
          </a:p>
          <a:p>
            <a:pPr indent="-298450" lvl="0" marL="457200" rtl="0" algn="l">
              <a:lnSpc>
                <a:spcPct val="115000"/>
              </a:lnSpc>
              <a:spcBef>
                <a:spcPts val="200"/>
              </a:spcBef>
              <a:spcAft>
                <a:spcPts val="0"/>
              </a:spcAft>
              <a:buClr>
                <a:schemeClr val="dk1"/>
              </a:buClr>
              <a:buSzPts val="1100"/>
              <a:buChar char="●"/>
            </a:pPr>
            <a:r>
              <a:rPr lang="en-US" sz="1100">
                <a:latin typeface="Arial"/>
                <a:ea typeface="Arial"/>
                <a:cs typeface="Arial"/>
                <a:sym typeface="Arial"/>
              </a:rPr>
              <a:t>Treating each parallelism as a </a:t>
            </a:r>
            <a:r>
              <a:rPr b="1" lang="en-US" sz="1100">
                <a:latin typeface="Arial"/>
                <a:ea typeface="Arial"/>
                <a:cs typeface="Arial"/>
                <a:sym typeface="Arial"/>
              </a:rPr>
              <a:t>black box</a:t>
            </a:r>
            <a:r>
              <a:rPr lang="en-US" sz="1100">
                <a:latin typeface="Arial"/>
                <a:ea typeface="Arial"/>
                <a:cs typeface="Arial"/>
                <a:sym typeface="Arial"/>
              </a:rPr>
              <a:t> leads to </a:t>
            </a:r>
            <a:r>
              <a:rPr b="1" lang="en-US" sz="1100">
                <a:latin typeface="Arial"/>
                <a:ea typeface="Arial"/>
                <a:cs typeface="Arial"/>
                <a:sym typeface="Arial"/>
              </a:rPr>
              <a:t>sub-optimal performance</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Independent communication results in inefficient data handling between schemes.</a:t>
            </a:r>
            <a:endParaRPr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Scaling Example (128 GPUs, 8-way Tensor-slicing, 128-way Expert Parallelism)</a:t>
            </a:r>
            <a:endParaRPr b="1"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Latency overhead of </a:t>
            </a:r>
            <a:r>
              <a:rPr b="1" lang="en-US" sz="1100">
                <a:latin typeface="Arial"/>
                <a:ea typeface="Arial"/>
                <a:cs typeface="Arial"/>
                <a:sym typeface="Arial"/>
              </a:rPr>
              <a:t>all-to-all</a:t>
            </a:r>
            <a:r>
              <a:rPr lang="en-US" sz="1100">
                <a:latin typeface="Arial"/>
                <a:ea typeface="Arial"/>
                <a:cs typeface="Arial"/>
                <a:sym typeface="Arial"/>
              </a:rPr>
              <a:t> reduced from </a:t>
            </a:r>
            <a:r>
              <a:rPr b="1" lang="en-US" sz="1100">
                <a:latin typeface="Arial"/>
                <a:ea typeface="Arial"/>
                <a:cs typeface="Arial"/>
                <a:sym typeface="Arial"/>
              </a:rPr>
              <a:t>(128C1 + C2)</a:t>
            </a:r>
            <a:r>
              <a:rPr lang="en-US" sz="1100">
                <a:latin typeface="Arial"/>
                <a:ea typeface="Arial"/>
                <a:cs typeface="Arial"/>
                <a:sym typeface="Arial"/>
              </a:rPr>
              <a:t> to </a:t>
            </a:r>
            <a:r>
              <a:rPr b="1" lang="en-US" sz="1100">
                <a:latin typeface="Arial"/>
                <a:ea typeface="Arial"/>
                <a:cs typeface="Arial"/>
                <a:sym typeface="Arial"/>
              </a:rPr>
              <a:t>(16C1 + C2)</a:t>
            </a:r>
            <a:r>
              <a:rPr lang="en-US" sz="1100">
                <a:latin typeface="Arial"/>
                <a:ea typeface="Arial"/>
                <a:cs typeface="Arial"/>
                <a:sym typeface="Arial"/>
              </a:rPr>
              <a:t> due to 8-way tensor-slicing.</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Char char="○"/>
            </a:pPr>
            <a:r>
              <a:rPr lang="en-US" sz="1100">
                <a:latin typeface="Arial"/>
                <a:ea typeface="Arial"/>
                <a:cs typeface="Arial"/>
                <a:sym typeface="Arial"/>
              </a:rPr>
              <a:t>Where </a:t>
            </a:r>
            <a:r>
              <a:rPr b="1" lang="en-US" sz="1100">
                <a:latin typeface="Arial"/>
                <a:ea typeface="Arial"/>
                <a:cs typeface="Arial"/>
                <a:sym typeface="Arial"/>
              </a:rPr>
              <a:t>C1</a:t>
            </a:r>
            <a:r>
              <a:rPr lang="en-US" sz="1100">
                <a:latin typeface="Arial"/>
                <a:ea typeface="Arial"/>
                <a:cs typeface="Arial"/>
                <a:sym typeface="Arial"/>
              </a:rPr>
              <a:t> and </a:t>
            </a:r>
            <a:r>
              <a:rPr b="1" lang="en-US" sz="1100">
                <a:latin typeface="Arial"/>
                <a:ea typeface="Arial"/>
                <a:cs typeface="Arial"/>
                <a:sym typeface="Arial"/>
              </a:rPr>
              <a:t>C2</a:t>
            </a:r>
            <a:r>
              <a:rPr lang="en-US" sz="1100">
                <a:latin typeface="Arial"/>
                <a:ea typeface="Arial"/>
                <a:cs typeface="Arial"/>
                <a:sym typeface="Arial"/>
              </a:rPr>
              <a:t> are constants based on </a:t>
            </a:r>
            <a:r>
              <a:rPr b="1" lang="en-US" sz="1100">
                <a:latin typeface="Arial"/>
                <a:ea typeface="Arial"/>
                <a:cs typeface="Arial"/>
                <a:sym typeface="Arial"/>
              </a:rPr>
              <a:t>latency</a:t>
            </a:r>
            <a:r>
              <a:rPr lang="en-US" sz="1100">
                <a:latin typeface="Arial"/>
                <a:ea typeface="Arial"/>
                <a:cs typeface="Arial"/>
                <a:sym typeface="Arial"/>
              </a:rPr>
              <a:t>, </a:t>
            </a:r>
            <a:r>
              <a:rPr b="1" lang="en-US" sz="1100">
                <a:latin typeface="Arial"/>
                <a:ea typeface="Arial"/>
                <a:cs typeface="Arial"/>
                <a:sym typeface="Arial"/>
              </a:rPr>
              <a:t>message size</a:t>
            </a:r>
            <a:r>
              <a:rPr lang="en-US" sz="1100">
                <a:latin typeface="Arial"/>
                <a:ea typeface="Arial"/>
                <a:cs typeface="Arial"/>
                <a:sym typeface="Arial"/>
              </a:rPr>
              <a:t>, and </a:t>
            </a:r>
            <a:r>
              <a:rPr b="1" lang="en-US" sz="1100">
                <a:latin typeface="Arial"/>
                <a:ea typeface="Arial"/>
                <a:cs typeface="Arial"/>
                <a:sym typeface="Arial"/>
              </a:rPr>
              <a:t>bandwidth</a:t>
            </a:r>
            <a:r>
              <a:rPr lang="en-US" sz="1100">
                <a:latin typeface="Arial"/>
                <a:ea typeface="Arial"/>
                <a:cs typeface="Arial"/>
                <a:sym typeface="Arial"/>
              </a:rPr>
              <a:t>.</a:t>
            </a:r>
            <a:endParaRPr sz="2800"/>
          </a:p>
          <a:p>
            <a:pPr indent="0" lvl="0" marL="0" rtl="0" algn="l">
              <a:lnSpc>
                <a:spcPct val="115000"/>
              </a:lnSpc>
              <a:spcBef>
                <a:spcPts val="1200"/>
              </a:spcBef>
              <a:spcAft>
                <a:spcPts val="1200"/>
              </a:spcAft>
              <a:buNone/>
            </a:pPr>
            <a:r>
              <a:t/>
            </a:r>
            <a:endParaRPr sz="1100">
              <a:latin typeface="Arial"/>
              <a:ea typeface="Arial"/>
              <a:cs typeface="Arial"/>
              <a:sym typeface="Arial"/>
            </a:endParaRPr>
          </a:p>
        </p:txBody>
      </p:sp>
      <p:sp>
        <p:nvSpPr>
          <p:cNvPr id="786" name="Google Shape;786;g300420fccb9_0_2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300420fccb9_0_2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a:latin typeface="Arial"/>
                <a:ea typeface="Arial"/>
                <a:cs typeface="Arial"/>
                <a:sym typeface="Arial"/>
              </a:rPr>
              <a:t>The last optimization is for moe </a:t>
            </a:r>
            <a:r>
              <a:rPr lang="en-US">
                <a:latin typeface="Arial"/>
                <a:ea typeface="Arial"/>
                <a:cs typeface="Arial"/>
                <a:sym typeface="Arial"/>
              </a:rPr>
              <a:t>kernels</a:t>
            </a:r>
            <a:r>
              <a:rPr lang="en-US">
                <a:latin typeface="Arial"/>
                <a:ea typeface="Arial"/>
                <a:cs typeface="Arial"/>
                <a:sym typeface="Arial"/>
              </a:rPr>
              <a:t>. Key optimizations for MoE kernels focus on improving the gating function and einsum operations, significantly reducing latency and computational overhead. The sparse einsum has been replaced by dense data layout transformations, and kernel fusion combines the gating function into a single kernel, minimizing memory and compute demands. Additionally, the optimization of einsum operations involves replacing sparse einsums with data layout transformations, essentially reducing by another variable. </a:t>
            </a:r>
            <a:r>
              <a:rPr lang="en-US">
                <a:latin typeface="Arial"/>
                <a:ea typeface="Arial"/>
                <a:cs typeface="Arial"/>
                <a:sym typeface="Arial"/>
              </a:rPr>
              <a:t>These optimizations overall result in a more than 6x reduction in MoE kernel-related latency. </a:t>
            </a:r>
            <a:endParaRPr>
              <a:latin typeface="Arial"/>
              <a:ea typeface="Arial"/>
              <a:cs typeface="Arial"/>
              <a:sym typeface="Arial"/>
            </a:endParaRPr>
          </a:p>
          <a:p>
            <a:pPr indent="0" lvl="0" marL="0" rtl="0" algn="l">
              <a:lnSpc>
                <a:spcPct val="115000"/>
              </a:lnSpc>
              <a:spcBef>
                <a:spcPts val="1200"/>
              </a:spcBef>
              <a:spcAft>
                <a:spcPts val="0"/>
              </a:spcAft>
              <a:buNone/>
            </a:pPr>
            <a:r>
              <a:rPr lang="en-US">
                <a:latin typeface="Arial"/>
                <a:ea typeface="Arial"/>
                <a:cs typeface="Arial"/>
                <a:sym typeface="Arial"/>
              </a:rPr>
              <a:t>By sorting tokens by expert ID using a mapping table and re-sorting them back to their original order without the use of sparse einsum, the einsum complexity is reduced from S × E × M × ce to S × M × ce. These optimizations result in a more than 6x reduction in MoE kernel-related latency, simplifying and accelerating the gating and token sorting processes for MoE inference.</a:t>
            </a:r>
            <a:endParaRPr>
              <a:latin typeface="Arial"/>
              <a:ea typeface="Arial"/>
              <a:cs typeface="Arial"/>
              <a:sym typeface="Arial"/>
            </a:endParaRPr>
          </a:p>
          <a:p>
            <a:pPr indent="0" lvl="0" marL="0" rtl="0" algn="l">
              <a:lnSpc>
                <a:spcPct val="115000"/>
              </a:lnSpc>
              <a:spcBef>
                <a:spcPts val="1200"/>
              </a:spcBef>
              <a:spcAft>
                <a:spcPts val="0"/>
              </a:spcAft>
              <a:buNone/>
            </a:pPr>
            <a:r>
              <a:t/>
            </a:r>
            <a:endParaRPr b="1">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a:latin typeface="Arial"/>
                <a:ea typeface="Arial"/>
                <a:cs typeface="Arial"/>
                <a:sym typeface="Arial"/>
              </a:rPr>
              <a:t>Transformer and MoE Kernel Optimizations</a:t>
            </a:r>
            <a:endParaRPr b="1">
              <a:latin typeface="Arial"/>
              <a:ea typeface="Arial"/>
              <a:cs typeface="Arial"/>
              <a:sym typeface="Arial"/>
            </a:endParaRPr>
          </a:p>
          <a:p>
            <a:pPr indent="-304800" lvl="0" marL="457200" rtl="0" algn="l">
              <a:lnSpc>
                <a:spcPct val="115000"/>
              </a:lnSpc>
              <a:spcBef>
                <a:spcPts val="1200"/>
              </a:spcBef>
              <a:spcAft>
                <a:spcPts val="0"/>
              </a:spcAft>
              <a:buClr>
                <a:schemeClr val="dk1"/>
              </a:buClr>
              <a:buSzPts val="1200"/>
              <a:buChar char="●"/>
            </a:pPr>
            <a:r>
              <a:rPr b="1" lang="en-US">
                <a:latin typeface="Arial"/>
                <a:ea typeface="Arial"/>
                <a:cs typeface="Arial"/>
                <a:sym typeface="Arial"/>
              </a:rPr>
              <a:t>DS-MoE Inference System</a:t>
            </a:r>
            <a:r>
              <a:rPr lang="en-US">
                <a:latin typeface="Arial"/>
                <a:ea typeface="Arial"/>
                <a:cs typeface="Arial"/>
                <a:sym typeface="Arial"/>
              </a:rPr>
              <a:t>:</a:t>
            </a:r>
            <a:endParaRPr>
              <a:latin typeface="Arial"/>
              <a:ea typeface="Arial"/>
              <a:cs typeface="Arial"/>
              <a:sym typeface="Arial"/>
            </a:endParaRPr>
          </a:p>
          <a:p>
            <a:pPr indent="-304800" lvl="1" marL="914400" rtl="0" algn="l">
              <a:lnSpc>
                <a:spcPct val="115000"/>
              </a:lnSpc>
              <a:spcBef>
                <a:spcPts val="0"/>
              </a:spcBef>
              <a:spcAft>
                <a:spcPts val="0"/>
              </a:spcAft>
              <a:buClr>
                <a:schemeClr val="dk1"/>
              </a:buClr>
              <a:buSzPts val="1200"/>
              <a:buChar char="○"/>
            </a:pPr>
            <a:r>
              <a:rPr lang="en-US">
                <a:latin typeface="Arial"/>
                <a:ea typeface="Arial"/>
                <a:cs typeface="Arial"/>
                <a:sym typeface="Arial"/>
              </a:rPr>
              <a:t>Optimized multi-GPU </a:t>
            </a:r>
            <a:r>
              <a:rPr b="1" lang="en-US">
                <a:latin typeface="Arial"/>
                <a:ea typeface="Arial"/>
                <a:cs typeface="Arial"/>
                <a:sym typeface="Arial"/>
              </a:rPr>
              <a:t>Transformer kernels</a:t>
            </a:r>
            <a:r>
              <a:rPr lang="en-US">
                <a:latin typeface="Arial"/>
                <a:ea typeface="Arial"/>
                <a:cs typeface="Arial"/>
                <a:sym typeface="Arial"/>
              </a:rPr>
              <a:t> for maximizing bandwidth in non-expert layers (DeepSpeed Inference).</a:t>
            </a:r>
            <a:endParaRPr>
              <a:latin typeface="Arial"/>
              <a:ea typeface="Arial"/>
              <a:cs typeface="Arial"/>
              <a:sym typeface="Arial"/>
            </a:endParaRPr>
          </a:p>
          <a:p>
            <a:pPr indent="-304800" lvl="1" marL="914400" rtl="0" algn="l">
              <a:lnSpc>
                <a:spcPct val="115000"/>
              </a:lnSpc>
              <a:spcBef>
                <a:spcPts val="0"/>
              </a:spcBef>
              <a:spcAft>
                <a:spcPts val="0"/>
              </a:spcAft>
              <a:buClr>
                <a:schemeClr val="dk1"/>
              </a:buClr>
              <a:buSzPts val="1200"/>
              <a:buChar char="○"/>
            </a:pPr>
            <a:r>
              <a:rPr b="1" lang="en-US">
                <a:latin typeface="Arial"/>
                <a:ea typeface="Arial"/>
                <a:cs typeface="Arial"/>
                <a:sym typeface="Arial"/>
              </a:rPr>
              <a:t>Focus on MoE-Related Operators</a:t>
            </a:r>
            <a:r>
              <a:rPr lang="en-US">
                <a:latin typeface="Arial"/>
                <a:ea typeface="Arial"/>
                <a:cs typeface="Arial"/>
                <a:sym typeface="Arial"/>
              </a:rPr>
              <a:t> for gating and data layout transformations to reduce compute complexity.</a:t>
            </a:r>
            <a:endParaRPr>
              <a:latin typeface="Arial"/>
              <a:ea typeface="Arial"/>
              <a:cs typeface="Arial"/>
              <a:sym typeface="Arial"/>
            </a:endParaRPr>
          </a:p>
          <a:p>
            <a:pPr indent="0" lvl="0" marL="0" rtl="0" algn="l">
              <a:lnSpc>
                <a:spcPct val="115000"/>
              </a:lnSpc>
              <a:spcBef>
                <a:spcPts val="1200"/>
              </a:spcBef>
              <a:spcAft>
                <a:spcPts val="0"/>
              </a:spcAft>
              <a:buNone/>
            </a:pPr>
            <a:r>
              <a:rPr lang="en-US">
                <a:latin typeface="Arial"/>
                <a:ea typeface="Arial"/>
                <a:cs typeface="Arial"/>
                <a:sym typeface="Arial"/>
              </a:rPr>
              <a:t>dense operations are faster on GPUs</a:t>
            </a:r>
            <a:endParaRPr>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Optimized Data Layout Transformations</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Instead of using </a:t>
            </a:r>
            <a:r>
              <a:rPr b="1" lang="en-US" sz="1100">
                <a:latin typeface="Arial"/>
                <a:ea typeface="Arial"/>
                <a:cs typeface="Arial"/>
                <a:sym typeface="Arial"/>
              </a:rPr>
              <a:t>sparse einsum</a:t>
            </a:r>
            <a:r>
              <a:rPr lang="en-US" sz="1100">
                <a:latin typeface="Arial"/>
                <a:ea typeface="Arial"/>
                <a:cs typeface="Arial"/>
                <a:sym typeface="Arial"/>
              </a:rPr>
              <a:t>, the tokens are sorted by their expert IDs using a </a:t>
            </a:r>
            <a:r>
              <a:rPr b="1" lang="en-US" sz="1100">
                <a:latin typeface="Arial"/>
                <a:ea typeface="Arial"/>
                <a:cs typeface="Arial"/>
                <a:sym typeface="Arial"/>
              </a:rPr>
              <a:t>mapping table</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After processing, the tokens are </a:t>
            </a:r>
            <a:r>
              <a:rPr b="1" lang="en-US" sz="1100">
                <a:latin typeface="Arial"/>
                <a:ea typeface="Arial"/>
                <a:cs typeface="Arial"/>
                <a:sym typeface="Arial"/>
              </a:rPr>
              <a:t>re-sorted back</a:t>
            </a:r>
            <a:r>
              <a:rPr lang="en-US" sz="1100">
                <a:latin typeface="Arial"/>
                <a:ea typeface="Arial"/>
                <a:cs typeface="Arial"/>
                <a:sym typeface="Arial"/>
              </a:rPr>
              <a:t> to their original order, avoiding the overhead of sparse einsum operations.</a:t>
            </a:r>
            <a:endParaRPr sz="1100">
              <a:latin typeface="Arial"/>
              <a:ea typeface="Arial"/>
              <a:cs typeface="Arial"/>
              <a:sym typeface="Arial"/>
            </a:endParaRPr>
          </a:p>
          <a:p>
            <a:pPr indent="0" lvl="0" marL="0" rtl="0" algn="l">
              <a:lnSpc>
                <a:spcPct val="115000"/>
              </a:lnSpc>
              <a:spcBef>
                <a:spcPts val="1200"/>
              </a:spcBef>
              <a:spcAft>
                <a:spcPts val="0"/>
              </a:spcAft>
              <a:buNone/>
            </a:pPr>
            <a:r>
              <a:t/>
            </a:r>
            <a:endParaRPr>
              <a:latin typeface="Arial"/>
              <a:ea typeface="Arial"/>
              <a:cs typeface="Arial"/>
              <a:sym typeface="Arial"/>
            </a:endParaRPr>
          </a:p>
          <a:p>
            <a:pPr indent="0" lvl="0" marL="0" rtl="0" algn="l">
              <a:spcBef>
                <a:spcPts val="1200"/>
              </a:spcBef>
              <a:spcAft>
                <a:spcPts val="0"/>
              </a:spcAft>
              <a:buNone/>
            </a:pPr>
            <a:r>
              <a:t/>
            </a:r>
            <a:endParaRPr/>
          </a:p>
        </p:txBody>
      </p:sp>
      <p:sp>
        <p:nvSpPr>
          <p:cNvPr id="798" name="Google Shape;798;g300420fccb9_0_2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300420fccb9_0_2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Further</a:t>
            </a:r>
            <a:r>
              <a:rPr lang="en-US"/>
              <a:t> looking at performance. </a:t>
            </a:r>
            <a:r>
              <a:rPr lang="en-US"/>
              <a:t>Dense model inference presents several challenges with data parallelism and Tensor-slicing. DeepSpeed shown to outperform PyTorch in this context by leveraging the benefits of expert parallelism. As the number of GPUs increases, the number of experts per GPU decreases, improving data locality. This means each GPU reads less data from memory, enhancing overall performance. DeepSpeed also applies advanced communication optimizations to reduce the number of experts per GPU. As a result, as you can see in the graph deepspeed  simultaneously optimizes latency and throughput as the model scales, achieving super-linear</a:t>
            </a:r>
            <a:r>
              <a:rPr lang="en-US"/>
              <a:t> th</a:t>
            </a:r>
            <a:r>
              <a:rPr lang="en-US"/>
              <a:t>roughput scaling and low latency.</a:t>
            </a:r>
            <a:endParaRPr/>
          </a:p>
        </p:txBody>
      </p:sp>
      <p:sp>
        <p:nvSpPr>
          <p:cNvPr id="809" name="Google Shape;809;g300420fccb9_0_2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300420fccb9_0_2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Now looking at as we scale. In exploring MoE models ranging from 107 billion to 2 trillion parameters, a comparison between PyTorch and DeepSpeed-MoE reveals significant performance improvements. DeepSpeed-MoE delivers up to 7.3x lower latency and higher throughput compared to baseline systems. It enables unprecedented scale, efficiently utilizing hundreds of GPUs in parallel to handle massive models. As shown in the graphs, With DeepSpeed-MoE, a trillion-parameter MoE model can be inferenced in under 25 milliseconds, demonstrating record-breaking performance with incredibly low latencies at an unmatched scale. </a:t>
            </a:r>
            <a:endParaRPr/>
          </a:p>
        </p:txBody>
      </p:sp>
      <p:sp>
        <p:nvSpPr>
          <p:cNvPr id="821" name="Google Shape;821;g300420fccb9_0_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300420fccb9_0_2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Now Deep-speed-Moe combined with the PR-MoE and Mos have even more improvements. The number of minimum GPUs for inference </a:t>
            </a:r>
            <a:r>
              <a:rPr lang="en-US"/>
              <a:t>goes</a:t>
            </a:r>
            <a:r>
              <a:rPr lang="en-US"/>
              <a:t> down significantly which is shown on the left chart and even more latency and throughput benefits which is shown on the right chart. </a:t>
            </a:r>
            <a:endParaRPr/>
          </a:p>
        </p:txBody>
      </p:sp>
      <p:sp>
        <p:nvSpPr>
          <p:cNvPr id="833" name="Google Shape;833;g300420fccb9_0_2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00420fccb9_0_3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sz="1100">
                <a:latin typeface="Arial"/>
                <a:ea typeface="Arial"/>
                <a:cs typeface="Arial"/>
                <a:sym typeface="Arial"/>
              </a:rPr>
              <a:t>Futhur looking at performance, now comparing to dense models. For billion-scale models, PR-MoE+MoS is 2.4x faster and cheaper than the 6.7B dense model. At the trillion-scale, PR-MoE+MoS is 4.5x faster and 9x cheaper than the 175B dense model. MoE models scale better with DeepSpeed due to its optimized parallelism coordination, and  expert-slicing allows for scaling to more GPUs than is possible with PyTorch. MoE models also benefit from using half the tensor-slicing degree of dense models, enabling 2x higher batch sizes. DeepSpeed-MoE achieves up to 4.5x faster and 9x cheaper inference compared to dense models of equivalent quality as well </a:t>
            </a:r>
            <a:r>
              <a:rPr lang="en-US" sz="1100">
                <a:latin typeface="Arial"/>
                <a:ea typeface="Arial"/>
                <a:cs typeface="Arial"/>
                <a:sym typeface="Arial"/>
              </a:rPr>
              <a:t>further</a:t>
            </a:r>
            <a:r>
              <a:rPr lang="en-US" sz="1100">
                <a:latin typeface="Arial"/>
                <a:ea typeface="Arial"/>
                <a:cs typeface="Arial"/>
                <a:sym typeface="Arial"/>
              </a:rPr>
              <a:t> showcasing its benefits. </a:t>
            </a:r>
            <a:br>
              <a:rPr b="1" lang="en-US" sz="1100">
                <a:latin typeface="Arial"/>
                <a:ea typeface="Arial"/>
                <a:cs typeface="Arial"/>
                <a:sym typeface="Arial"/>
              </a:rPr>
            </a:br>
            <a:br>
              <a:rPr b="1" lang="en-US" sz="1100">
                <a:latin typeface="Arial"/>
                <a:ea typeface="Arial"/>
                <a:cs typeface="Arial"/>
                <a:sym typeface="Arial"/>
              </a:rPr>
            </a:br>
            <a:r>
              <a:rPr b="1" lang="en-US" sz="1100">
                <a:latin typeface="Arial"/>
                <a:ea typeface="Arial"/>
                <a:cs typeface="Arial"/>
                <a:sym typeface="Arial"/>
              </a:rPr>
              <a:t>Key Results:</a:t>
            </a:r>
            <a:endParaRPr b="1"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AutoNum type="arabicPeriod"/>
            </a:pPr>
            <a:r>
              <a:rPr b="1" lang="en-US" sz="1100">
                <a:latin typeface="Arial"/>
                <a:ea typeface="Arial"/>
                <a:cs typeface="Arial"/>
                <a:sym typeface="Arial"/>
              </a:rPr>
              <a:t>Billion-scale MoE</a:t>
            </a:r>
            <a:r>
              <a:rPr lang="en-US" sz="1100">
                <a:latin typeface="Arial"/>
                <a:ea typeface="Arial"/>
                <a:cs typeface="Arial"/>
                <a:sym typeface="Arial"/>
              </a:rPr>
              <a:t>: </a:t>
            </a:r>
            <a:r>
              <a:rPr b="1" lang="en-US" sz="1100">
                <a:latin typeface="Arial"/>
                <a:ea typeface="Arial"/>
                <a:cs typeface="Arial"/>
                <a:sym typeface="Arial"/>
              </a:rPr>
              <a:t>PR-MoE+MoS</a:t>
            </a:r>
            <a:r>
              <a:rPr lang="en-US" sz="1100">
                <a:latin typeface="Arial"/>
                <a:ea typeface="Arial"/>
                <a:cs typeface="Arial"/>
                <a:sym typeface="Arial"/>
              </a:rPr>
              <a:t> (DeepSpeed) is </a:t>
            </a:r>
            <a:r>
              <a:rPr b="1" lang="en-US" sz="1100">
                <a:latin typeface="Arial"/>
                <a:ea typeface="Arial"/>
                <a:cs typeface="Arial"/>
                <a:sym typeface="Arial"/>
              </a:rPr>
              <a:t>2.4x faster</a:t>
            </a:r>
            <a:r>
              <a:rPr lang="en-US" sz="1100">
                <a:latin typeface="Arial"/>
                <a:ea typeface="Arial"/>
                <a:cs typeface="Arial"/>
                <a:sym typeface="Arial"/>
              </a:rPr>
              <a:t> and </a:t>
            </a:r>
            <a:r>
              <a:rPr b="1" lang="en-US" sz="1100">
                <a:latin typeface="Arial"/>
                <a:ea typeface="Arial"/>
                <a:cs typeface="Arial"/>
                <a:sym typeface="Arial"/>
              </a:rPr>
              <a:t>cheaper</a:t>
            </a:r>
            <a:r>
              <a:rPr lang="en-US" sz="1100">
                <a:latin typeface="Arial"/>
                <a:ea typeface="Arial"/>
                <a:cs typeface="Arial"/>
                <a:sym typeface="Arial"/>
              </a:rPr>
              <a:t> than the 6.7B dense model.</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Trillion-scale MoE</a:t>
            </a:r>
            <a:r>
              <a:rPr lang="en-US" sz="1100">
                <a:latin typeface="Arial"/>
                <a:ea typeface="Arial"/>
                <a:cs typeface="Arial"/>
                <a:sym typeface="Arial"/>
              </a:rPr>
              <a:t>: </a:t>
            </a:r>
            <a:r>
              <a:rPr b="1" lang="en-US" sz="1100">
                <a:latin typeface="Arial"/>
                <a:ea typeface="Arial"/>
                <a:cs typeface="Arial"/>
                <a:sym typeface="Arial"/>
              </a:rPr>
              <a:t>PR-MoE+MoS</a:t>
            </a:r>
            <a:r>
              <a:rPr lang="en-US" sz="1100">
                <a:latin typeface="Arial"/>
                <a:ea typeface="Arial"/>
                <a:cs typeface="Arial"/>
                <a:sym typeface="Arial"/>
              </a:rPr>
              <a:t> is </a:t>
            </a:r>
            <a:r>
              <a:rPr b="1" lang="en-US" sz="1100">
                <a:latin typeface="Arial"/>
                <a:ea typeface="Arial"/>
                <a:cs typeface="Arial"/>
                <a:sym typeface="Arial"/>
              </a:rPr>
              <a:t>4.5x faster</a:t>
            </a:r>
            <a:r>
              <a:rPr lang="en-US" sz="1100">
                <a:latin typeface="Arial"/>
                <a:ea typeface="Arial"/>
                <a:cs typeface="Arial"/>
                <a:sym typeface="Arial"/>
              </a:rPr>
              <a:t> and </a:t>
            </a:r>
            <a:r>
              <a:rPr b="1" lang="en-US" sz="1100">
                <a:latin typeface="Arial"/>
                <a:ea typeface="Arial"/>
                <a:cs typeface="Arial"/>
                <a:sym typeface="Arial"/>
              </a:rPr>
              <a:t>9x cheaper</a:t>
            </a:r>
            <a:r>
              <a:rPr lang="en-US" sz="1100">
                <a:latin typeface="Arial"/>
                <a:ea typeface="Arial"/>
                <a:cs typeface="Arial"/>
                <a:sym typeface="Arial"/>
              </a:rPr>
              <a:t> than the 175B dense model.</a:t>
            </a:r>
            <a:endParaRPr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Why MoE Models Scale Better with DeepSpeed</a:t>
            </a:r>
            <a:endParaRPr b="1"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Optimized Parallelism Coordination</a:t>
            </a:r>
            <a:r>
              <a:rPr lang="en-US" sz="1100">
                <a:latin typeface="Arial"/>
                <a:ea typeface="Arial"/>
                <a:cs typeface="Arial"/>
                <a:sym typeface="Arial"/>
              </a:rPr>
              <a:t>:</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Char char="○"/>
            </a:pPr>
            <a:r>
              <a:rPr lang="en-US" sz="1100">
                <a:latin typeface="Arial"/>
                <a:ea typeface="Arial"/>
                <a:cs typeface="Arial"/>
                <a:sym typeface="Arial"/>
              </a:rPr>
              <a:t>Reduces communication overhead with </a:t>
            </a:r>
            <a:r>
              <a:rPr b="1" lang="en-US" sz="1100">
                <a:latin typeface="Arial"/>
                <a:ea typeface="Arial"/>
                <a:cs typeface="Arial"/>
                <a:sym typeface="Arial"/>
              </a:rPr>
              <a:t>tensor slicing</a:t>
            </a:r>
            <a:r>
              <a:rPr lang="en-US" sz="1100">
                <a:latin typeface="Arial"/>
                <a:ea typeface="Arial"/>
                <a:cs typeface="Arial"/>
                <a:sym typeface="Arial"/>
              </a:rPr>
              <a:t> for non-expert layers.</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Expert-slicing</a:t>
            </a:r>
            <a:r>
              <a:rPr lang="en-US" sz="1100">
                <a:latin typeface="Arial"/>
                <a:ea typeface="Arial"/>
                <a:cs typeface="Arial"/>
                <a:sym typeface="Arial"/>
              </a:rPr>
              <a:t> allows scaling to more GPUs than PyTorch.</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Higher Batch Size</a:t>
            </a:r>
            <a:r>
              <a:rPr lang="en-US" sz="1100">
                <a:latin typeface="Arial"/>
                <a:ea typeface="Arial"/>
                <a:cs typeface="Arial"/>
                <a:sym typeface="Arial"/>
              </a:rPr>
              <a:t>:</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Char char="○"/>
            </a:pPr>
            <a:r>
              <a:rPr lang="en-US" sz="1100">
                <a:latin typeface="Arial"/>
                <a:ea typeface="Arial"/>
                <a:cs typeface="Arial"/>
                <a:sym typeface="Arial"/>
              </a:rPr>
              <a:t>MoE models use </a:t>
            </a:r>
            <a:r>
              <a:rPr b="1" lang="en-US" sz="1100">
                <a:latin typeface="Arial"/>
                <a:ea typeface="Arial"/>
                <a:cs typeface="Arial"/>
                <a:sym typeface="Arial"/>
              </a:rPr>
              <a:t>half the tensor-slicing degree</a:t>
            </a:r>
            <a:r>
              <a:rPr lang="en-US" sz="1100">
                <a:latin typeface="Arial"/>
                <a:ea typeface="Arial"/>
                <a:cs typeface="Arial"/>
                <a:sym typeface="Arial"/>
              </a:rPr>
              <a:t> of dense models enabling </a:t>
            </a:r>
            <a:r>
              <a:rPr b="1" lang="en-US" sz="1100">
                <a:latin typeface="Arial"/>
                <a:ea typeface="Arial"/>
                <a:cs typeface="Arial"/>
                <a:sym typeface="Arial"/>
              </a:rPr>
              <a:t>2x higher batch size</a:t>
            </a:r>
            <a:r>
              <a:rPr lang="en-US" sz="1100">
                <a:latin typeface="Arial"/>
                <a:ea typeface="Arial"/>
                <a:cs typeface="Arial"/>
                <a:sym typeface="Arial"/>
              </a:rPr>
              <a:t>.</a:t>
            </a:r>
            <a:endParaRPr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Conclusion: </a:t>
            </a:r>
            <a:r>
              <a:rPr lang="en-US" sz="1100">
                <a:latin typeface="Arial"/>
                <a:ea typeface="Arial"/>
                <a:cs typeface="Arial"/>
                <a:sym typeface="Arial"/>
              </a:rPr>
              <a:t>DeepSpeed-MoE delivers up to </a:t>
            </a:r>
            <a:r>
              <a:rPr b="1" lang="en-US" sz="1100">
                <a:latin typeface="Arial"/>
                <a:ea typeface="Arial"/>
                <a:cs typeface="Arial"/>
                <a:sym typeface="Arial"/>
              </a:rPr>
              <a:t>4.5x faster</a:t>
            </a:r>
            <a:r>
              <a:rPr lang="en-US" sz="1100">
                <a:latin typeface="Arial"/>
                <a:ea typeface="Arial"/>
                <a:cs typeface="Arial"/>
                <a:sym typeface="Arial"/>
              </a:rPr>
              <a:t> and </a:t>
            </a:r>
            <a:r>
              <a:rPr b="1" lang="en-US" sz="1100">
                <a:latin typeface="Arial"/>
                <a:ea typeface="Arial"/>
                <a:cs typeface="Arial"/>
                <a:sym typeface="Arial"/>
              </a:rPr>
              <a:t>9x cheaper</a:t>
            </a:r>
            <a:r>
              <a:rPr lang="en-US" sz="1100">
                <a:latin typeface="Arial"/>
                <a:ea typeface="Arial"/>
                <a:cs typeface="Arial"/>
                <a:sym typeface="Arial"/>
              </a:rPr>
              <a:t> inference compared to quality-equivalent dense models.</a:t>
            </a:r>
            <a:endParaRPr sz="1100">
              <a:latin typeface="Arial"/>
              <a:ea typeface="Arial"/>
              <a:cs typeface="Arial"/>
              <a:sym typeface="Arial"/>
            </a:endParaRPr>
          </a:p>
          <a:p>
            <a:pPr indent="0" lvl="0" marL="0" rtl="0" algn="l">
              <a:lnSpc>
                <a:spcPct val="115000"/>
              </a:lnSpc>
              <a:spcBef>
                <a:spcPts val="1200"/>
              </a:spcBef>
              <a:spcAft>
                <a:spcPts val="0"/>
              </a:spcAft>
              <a:buNone/>
            </a:pPr>
            <a:r>
              <a:t/>
            </a:r>
            <a:endParaRPr sz="2000">
              <a:latin typeface="Arial"/>
              <a:ea typeface="Arial"/>
              <a:cs typeface="Arial"/>
              <a:sym typeface="Arial"/>
            </a:endParaRPr>
          </a:p>
          <a:p>
            <a:pPr indent="0" lvl="0" marL="0" rtl="0" algn="l">
              <a:lnSpc>
                <a:spcPct val="115000"/>
              </a:lnSpc>
              <a:spcBef>
                <a:spcPts val="1200"/>
              </a:spcBef>
              <a:spcAft>
                <a:spcPts val="0"/>
              </a:spcAft>
              <a:buNone/>
            </a:pPr>
            <a:r>
              <a:t/>
            </a:r>
            <a:endParaRPr sz="2000">
              <a:solidFill>
                <a:srgbClr val="000000"/>
              </a:solidFill>
              <a:latin typeface="Arial"/>
              <a:ea typeface="Arial"/>
              <a:cs typeface="Arial"/>
              <a:sym typeface="Arial"/>
            </a:endParaRPr>
          </a:p>
          <a:p>
            <a:pPr indent="0" lvl="0" marL="0" rtl="0" algn="l">
              <a:spcBef>
                <a:spcPts val="200"/>
              </a:spcBef>
              <a:spcAft>
                <a:spcPts val="0"/>
              </a:spcAft>
              <a:buNone/>
            </a:pPr>
            <a:r>
              <a:t/>
            </a:r>
            <a:endParaRPr/>
          </a:p>
        </p:txBody>
      </p:sp>
      <p:sp>
        <p:nvSpPr>
          <p:cNvPr id="846" name="Google Shape;846;g300420fccb9_0_3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300420fccb9_0_3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1150" lvl="0" marL="457200" rtl="0" algn="l">
              <a:lnSpc>
                <a:spcPct val="115000"/>
              </a:lnSpc>
              <a:spcBef>
                <a:spcPts val="1200"/>
              </a:spcBef>
              <a:spcAft>
                <a:spcPts val="0"/>
              </a:spcAft>
              <a:buClr>
                <a:schemeClr val="dk1"/>
              </a:buClr>
              <a:buSzPts val="1300"/>
              <a:buChar char="●"/>
            </a:pPr>
            <a:r>
              <a:rPr lang="en-US" sz="1300">
                <a:latin typeface="Arial"/>
                <a:ea typeface="Arial"/>
                <a:cs typeface="Arial"/>
                <a:sym typeface="Arial"/>
              </a:rPr>
              <a:t>Two choices:</a:t>
            </a:r>
            <a:endParaRPr sz="1300">
              <a:latin typeface="Arial"/>
              <a:ea typeface="Arial"/>
              <a:cs typeface="Arial"/>
              <a:sym typeface="Arial"/>
            </a:endParaRPr>
          </a:p>
          <a:p>
            <a:pPr indent="-311150" lvl="1" marL="914400" rtl="0" algn="l">
              <a:lnSpc>
                <a:spcPct val="115000"/>
              </a:lnSpc>
              <a:spcBef>
                <a:spcPts val="0"/>
              </a:spcBef>
              <a:spcAft>
                <a:spcPts val="0"/>
              </a:spcAft>
              <a:buClr>
                <a:schemeClr val="dk1"/>
              </a:buClr>
              <a:buSzPts val="1300"/>
              <a:buChar char="○"/>
            </a:pPr>
            <a:r>
              <a:rPr lang="en-US" sz="1300">
                <a:latin typeface="Arial"/>
                <a:ea typeface="Arial"/>
                <a:cs typeface="Arial"/>
                <a:sym typeface="Arial"/>
              </a:rPr>
              <a:t>Wait for next-gen hardware.</a:t>
            </a:r>
            <a:endParaRPr sz="1300">
              <a:latin typeface="Arial"/>
              <a:ea typeface="Arial"/>
              <a:cs typeface="Arial"/>
              <a:sym typeface="Arial"/>
            </a:endParaRPr>
          </a:p>
          <a:p>
            <a:pPr indent="-311150" lvl="1" marL="914400" rtl="0" algn="l">
              <a:lnSpc>
                <a:spcPct val="115000"/>
              </a:lnSpc>
              <a:spcBef>
                <a:spcPts val="0"/>
              </a:spcBef>
              <a:spcAft>
                <a:spcPts val="0"/>
              </a:spcAft>
              <a:buClr>
                <a:schemeClr val="dk1"/>
              </a:buClr>
              <a:buSzPts val="1300"/>
              <a:buChar char="○"/>
            </a:pPr>
            <a:r>
              <a:rPr b="1" lang="en-US" sz="1300">
                <a:latin typeface="Arial"/>
                <a:ea typeface="Arial"/>
                <a:cs typeface="Arial"/>
                <a:sym typeface="Arial"/>
              </a:rPr>
              <a:t>Innovate to improve training and inference efficiency</a:t>
            </a:r>
            <a:r>
              <a:rPr lang="en-US" sz="1300">
                <a:latin typeface="Arial"/>
                <a:ea typeface="Arial"/>
                <a:cs typeface="Arial"/>
                <a:sym typeface="Arial"/>
              </a:rPr>
              <a:t> on existing hardware.</a:t>
            </a:r>
            <a:endParaRPr sz="1300">
              <a:latin typeface="Arial"/>
              <a:ea typeface="Arial"/>
              <a:cs typeface="Arial"/>
              <a:sym typeface="Arial"/>
            </a:endParaRPr>
          </a:p>
          <a:p>
            <a:pPr indent="-311150" lvl="0" marL="457200" rtl="0" algn="l">
              <a:lnSpc>
                <a:spcPct val="115000"/>
              </a:lnSpc>
              <a:spcBef>
                <a:spcPts val="0"/>
              </a:spcBef>
              <a:spcAft>
                <a:spcPts val="0"/>
              </a:spcAft>
              <a:buClr>
                <a:schemeClr val="dk1"/>
              </a:buClr>
              <a:buSzPts val="1300"/>
              <a:buFont typeface="Arial"/>
              <a:buChar char="●"/>
            </a:pPr>
            <a:r>
              <a:rPr lang="en-US" sz="1300">
                <a:latin typeface="Arial"/>
                <a:ea typeface="Arial"/>
                <a:cs typeface="Arial"/>
                <a:sym typeface="Arial"/>
              </a:rPr>
              <a:t>There has been limited exploration into applying MoE models in other domains such as vision, multimodal tasks, or reinforcement learning.</a:t>
            </a:r>
            <a:br>
              <a:rPr lang="en-US" sz="1300">
                <a:latin typeface="Arial"/>
                <a:ea typeface="Arial"/>
                <a:cs typeface="Arial"/>
                <a:sym typeface="Arial"/>
              </a:rPr>
            </a:br>
            <a:br>
              <a:rPr lang="en-US" sz="1300">
                <a:latin typeface="Arial"/>
                <a:ea typeface="Arial"/>
                <a:cs typeface="Arial"/>
                <a:sym typeface="Arial"/>
              </a:rPr>
            </a:br>
            <a:r>
              <a:rPr b="1" lang="en-US" sz="1100">
                <a:latin typeface="Arial"/>
                <a:ea typeface="Arial"/>
                <a:cs typeface="Arial"/>
                <a:sym typeface="Arial"/>
              </a:rPr>
              <a:t>Limited Scope</a:t>
            </a:r>
            <a:r>
              <a:rPr lang="en-US" sz="1100">
                <a:latin typeface="Arial"/>
                <a:ea typeface="Arial"/>
                <a:cs typeface="Arial"/>
                <a:sym typeface="Arial"/>
              </a:rPr>
              <a:t>: The MoE architecture, while effective in NLP tasks such as encoder-decoder models, has limited exploration in other domains, especially auto-regressive language generation models (NLG) like GPT-3. This restricts the generalizability of MoE-based models across different tasks and domains​</a:t>
            </a:r>
            <a:endParaRPr sz="1300">
              <a:latin typeface="Arial"/>
              <a:ea typeface="Arial"/>
              <a:cs typeface="Arial"/>
              <a:sym typeface="Arial"/>
            </a:endParaRPr>
          </a:p>
        </p:txBody>
      </p:sp>
      <p:sp>
        <p:nvSpPr>
          <p:cNvPr id="858" name="Google Shape;858;g300420fccb9_0_3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300420fccb9_0_2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9" name="Google Shape;869;g300420fccb9_0_2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0" name="Google Shape;88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00175e8045_0_1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US" sz="1800">
                <a:latin typeface="Arial"/>
                <a:ea typeface="Arial"/>
                <a:cs typeface="Arial"/>
                <a:sym typeface="Arial"/>
              </a:rPr>
              <a:t>Given a fixed computing budget, training a larger model for fewer steps is better than training a smaller model for more steps. </a:t>
            </a:r>
            <a:br>
              <a:rPr lang="en-US" sz="1800">
                <a:latin typeface="Arial"/>
                <a:ea typeface="Arial"/>
                <a:cs typeface="Arial"/>
                <a:sym typeface="Arial"/>
              </a:rPr>
            </a:br>
            <a:r>
              <a:rPr lang="en-US" sz="1800">
                <a:latin typeface="Arial"/>
                <a:ea typeface="Arial"/>
                <a:cs typeface="Arial"/>
                <a:sym typeface="Arial"/>
              </a:rPr>
              <a:t>In particular, a MoE model should achieve the same quality as its dense counterpart much faster during pretraining.</a:t>
            </a:r>
            <a:endParaRPr sz="1800">
              <a:latin typeface="Arial"/>
              <a:ea typeface="Arial"/>
              <a:cs typeface="Arial"/>
              <a:sym typeface="Arial"/>
            </a:endParaRPr>
          </a:p>
          <a:p>
            <a:pPr indent="0" lvl="0" marL="0" rtl="0" algn="l">
              <a:spcBef>
                <a:spcPts val="0"/>
              </a:spcBef>
              <a:spcAft>
                <a:spcPts val="0"/>
              </a:spcAft>
              <a:buSzPts val="1100"/>
              <a:buNone/>
            </a:pPr>
            <a:r>
              <a:t/>
            </a:r>
            <a:endParaRPr sz="1800">
              <a:latin typeface="Arial"/>
              <a:ea typeface="Arial"/>
              <a:cs typeface="Arial"/>
              <a:sym typeface="Arial"/>
            </a:endParaRPr>
          </a:p>
          <a:p>
            <a:pPr indent="0" lvl="0" marL="0" rtl="0" algn="l">
              <a:spcBef>
                <a:spcPts val="0"/>
              </a:spcBef>
              <a:spcAft>
                <a:spcPts val="0"/>
              </a:spcAft>
              <a:buSzPts val="3000"/>
              <a:buNone/>
            </a:pPr>
            <a:r>
              <a:rPr lang="en-US" sz="1800">
                <a:latin typeface="Arial"/>
                <a:ea typeface="Arial"/>
                <a:cs typeface="Arial"/>
                <a:sym typeface="Arial"/>
              </a:rPr>
              <a:t>The key idea here is that rather than activating the whole network for every single input, different parts of the model are activated for different inputs.</a:t>
            </a:r>
            <a:endParaRPr sz="1800">
              <a:latin typeface="Arial"/>
              <a:ea typeface="Arial"/>
              <a:cs typeface="Arial"/>
              <a:sym typeface="Arial"/>
            </a:endParaRPr>
          </a:p>
          <a:p>
            <a:pPr indent="0" lvl="0" marL="0" rtl="0" algn="l">
              <a:spcBef>
                <a:spcPts val="0"/>
              </a:spcBef>
              <a:spcAft>
                <a:spcPts val="0"/>
              </a:spcAft>
              <a:buSzPts val="3000"/>
              <a:buNone/>
            </a:pPr>
            <a:br>
              <a:rPr lang="en-US" sz="1800">
                <a:latin typeface="Arial"/>
                <a:ea typeface="Arial"/>
                <a:cs typeface="Arial"/>
                <a:sym typeface="Arial"/>
              </a:rPr>
            </a:br>
            <a:r>
              <a:rPr lang="en-US" sz="1800">
                <a:latin typeface="Arial"/>
                <a:ea typeface="Arial"/>
                <a:cs typeface="Arial"/>
                <a:sym typeface="Arial"/>
              </a:rPr>
              <a:t>This idea has its roots in research on </a:t>
            </a:r>
            <a:r>
              <a:rPr b="1" lang="en-US" sz="1800">
                <a:latin typeface="Arial"/>
                <a:ea typeface="Arial"/>
                <a:cs typeface="Arial"/>
                <a:sym typeface="Arial"/>
              </a:rPr>
              <a:t>conditional computation</a:t>
            </a:r>
            <a:r>
              <a:rPr lang="en-US" sz="1800">
                <a:latin typeface="Arial"/>
                <a:ea typeface="Arial"/>
                <a:cs typeface="Arial"/>
                <a:sym typeface="Arial"/>
              </a:rPr>
              <a:t> in the early 1990s and allows us to train massive models in a tractable manner, which is helpful in domains—such as language modeling—that benefit from models with extra capacity.</a:t>
            </a:r>
            <a:endParaRPr sz="1500">
              <a:solidFill>
                <a:srgbClr val="363737"/>
              </a:solidFill>
              <a:highlight>
                <a:srgbClr val="FFFFFF"/>
              </a:highlight>
              <a:latin typeface="Spectral"/>
              <a:ea typeface="Spectral"/>
              <a:cs typeface="Spectral"/>
              <a:sym typeface="Spectral"/>
            </a:endParaRPr>
          </a:p>
        </p:txBody>
      </p:sp>
      <p:sp>
        <p:nvSpPr>
          <p:cNvPr id="146" name="Google Shape;146;g300175e8045_0_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300175e8045_0_5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500">
              <a:solidFill>
                <a:srgbClr val="363737"/>
              </a:solidFill>
              <a:highlight>
                <a:srgbClr val="FFFFFF"/>
              </a:highlight>
              <a:latin typeface="Spectral"/>
              <a:ea typeface="Spectral"/>
              <a:cs typeface="Spectral"/>
              <a:sym typeface="Spectral"/>
            </a:endParaRPr>
          </a:p>
        </p:txBody>
      </p:sp>
      <p:sp>
        <p:nvSpPr>
          <p:cNvPr id="889" name="Google Shape;889;g300175e8045_0_5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300175e8045_0_5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500">
              <a:solidFill>
                <a:srgbClr val="363737"/>
              </a:solidFill>
              <a:highlight>
                <a:srgbClr val="FFFFFF"/>
              </a:highlight>
              <a:latin typeface="Spectral"/>
              <a:ea typeface="Spectral"/>
              <a:cs typeface="Spectral"/>
              <a:sym typeface="Spectral"/>
            </a:endParaRPr>
          </a:p>
        </p:txBody>
      </p:sp>
      <p:sp>
        <p:nvSpPr>
          <p:cNvPr id="900" name="Google Shape;900;g300175e8045_0_5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3006984d7f4_0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500">
              <a:solidFill>
                <a:srgbClr val="363737"/>
              </a:solidFill>
              <a:highlight>
                <a:srgbClr val="FFFFFF"/>
              </a:highlight>
              <a:latin typeface="Spectral"/>
              <a:ea typeface="Spectral"/>
              <a:cs typeface="Spectral"/>
              <a:sym typeface="Spectral"/>
            </a:endParaRPr>
          </a:p>
        </p:txBody>
      </p:sp>
      <p:sp>
        <p:nvSpPr>
          <p:cNvPr id="911" name="Google Shape;911;g3006984d7f4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3006984d7f4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457200" rtl="0" algn="l">
              <a:spcBef>
                <a:spcPts val="0"/>
              </a:spcBef>
              <a:spcAft>
                <a:spcPts val="0"/>
              </a:spcAft>
              <a:buClr>
                <a:schemeClr val="dk1"/>
              </a:buClr>
              <a:buSzPts val="1100"/>
              <a:buFont typeface="Arial"/>
              <a:buNone/>
            </a:pPr>
            <a:r>
              <a:rPr lang="en-US" sz="1800">
                <a:latin typeface="Roboto"/>
                <a:ea typeface="Roboto"/>
                <a:cs typeface="Roboto"/>
                <a:sym typeface="Roboto"/>
              </a:rPr>
              <a:t>These “dropped” tokens are passed directly to the next layer via the residual connection. Setting the capacity factor greater than one allows the MoE to handle cases where tokens are not perfectly balanced across experts</a:t>
            </a:r>
            <a:br>
              <a:rPr lang="en-US" sz="1800">
                <a:latin typeface="Roboto"/>
                <a:ea typeface="Roboto"/>
                <a:cs typeface="Roboto"/>
                <a:sym typeface="Roboto"/>
              </a:rPr>
            </a:br>
            <a:endParaRPr b="1" sz="1800">
              <a:latin typeface="Arial"/>
              <a:ea typeface="Arial"/>
              <a:cs typeface="Arial"/>
              <a:sym typeface="Arial"/>
            </a:endParaRPr>
          </a:p>
          <a:p>
            <a:pPr indent="0" lvl="0" marL="0" rtl="0" algn="l">
              <a:lnSpc>
                <a:spcPct val="100000"/>
              </a:lnSpc>
              <a:spcBef>
                <a:spcPts val="0"/>
              </a:spcBef>
              <a:spcAft>
                <a:spcPts val="0"/>
              </a:spcAft>
              <a:buSzPts val="1400"/>
              <a:buNone/>
            </a:pPr>
            <a:r>
              <a:t/>
            </a:r>
            <a:endParaRPr sz="1500">
              <a:solidFill>
                <a:srgbClr val="363737"/>
              </a:solidFill>
              <a:highlight>
                <a:srgbClr val="FFFFFF"/>
              </a:highlight>
              <a:latin typeface="Spectral"/>
              <a:ea typeface="Spectral"/>
              <a:cs typeface="Spectral"/>
              <a:sym typeface="Spectral"/>
            </a:endParaRPr>
          </a:p>
        </p:txBody>
      </p:sp>
      <p:sp>
        <p:nvSpPr>
          <p:cNvPr id="924" name="Google Shape;924;g3006984d7f4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3006984d7f4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500">
              <a:solidFill>
                <a:srgbClr val="363737"/>
              </a:solidFill>
              <a:highlight>
                <a:srgbClr val="FFFFFF"/>
              </a:highlight>
              <a:latin typeface="Spectral"/>
              <a:ea typeface="Spectral"/>
              <a:cs typeface="Spectral"/>
              <a:sym typeface="Spectral"/>
            </a:endParaRPr>
          </a:p>
        </p:txBody>
      </p:sp>
      <p:sp>
        <p:nvSpPr>
          <p:cNvPr id="936" name="Google Shape;936;g3006984d7f4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3006984d7f4_0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500">
                <a:solidFill>
                  <a:srgbClr val="363737"/>
                </a:solidFill>
                <a:highlight>
                  <a:srgbClr val="FFFFFF"/>
                </a:highlight>
                <a:latin typeface="Spectral"/>
                <a:ea typeface="Spectral"/>
                <a:cs typeface="Spectral"/>
                <a:sym typeface="Spectral"/>
              </a:rPr>
              <a:t>Using selective precision does not degrade quality and enables faster models</a:t>
            </a:r>
            <a:endParaRPr sz="1500">
              <a:solidFill>
                <a:srgbClr val="363737"/>
              </a:solidFill>
              <a:highlight>
                <a:srgbClr val="FFFFFF"/>
              </a:highlight>
              <a:latin typeface="Spectral"/>
              <a:ea typeface="Spectral"/>
              <a:cs typeface="Spectral"/>
              <a:sym typeface="Spectral"/>
            </a:endParaRPr>
          </a:p>
          <a:p>
            <a:pPr indent="0" lvl="0" marL="0" rtl="0" algn="l">
              <a:spcBef>
                <a:spcPts val="0"/>
              </a:spcBef>
              <a:spcAft>
                <a:spcPts val="0"/>
              </a:spcAft>
              <a:buClr>
                <a:schemeClr val="dk1"/>
              </a:buClr>
              <a:buSzPts val="1100"/>
              <a:buFont typeface="Arial"/>
              <a:buNone/>
            </a:pPr>
            <a:r>
              <a:t/>
            </a:r>
            <a:endParaRPr sz="1500">
              <a:solidFill>
                <a:srgbClr val="363737"/>
              </a:solidFill>
              <a:highlight>
                <a:srgbClr val="FFFFFF"/>
              </a:highlight>
              <a:latin typeface="Spectral"/>
              <a:ea typeface="Spectral"/>
              <a:cs typeface="Spectral"/>
              <a:sym typeface="Spectral"/>
            </a:endParaRPr>
          </a:p>
          <a:p>
            <a:pPr indent="0" lvl="0" marL="0" rtl="0" algn="l">
              <a:lnSpc>
                <a:spcPct val="100000"/>
              </a:lnSpc>
              <a:spcBef>
                <a:spcPts val="0"/>
              </a:spcBef>
              <a:spcAft>
                <a:spcPts val="0"/>
              </a:spcAft>
              <a:buSzPts val="1400"/>
              <a:buNone/>
            </a:pPr>
            <a:r>
              <a:t/>
            </a:r>
            <a:endParaRPr sz="1500">
              <a:solidFill>
                <a:srgbClr val="363737"/>
              </a:solidFill>
              <a:highlight>
                <a:srgbClr val="FFFFFF"/>
              </a:highlight>
              <a:latin typeface="Spectral"/>
              <a:ea typeface="Spectral"/>
              <a:cs typeface="Spectral"/>
              <a:sym typeface="Spectral"/>
            </a:endParaRPr>
          </a:p>
        </p:txBody>
      </p:sp>
      <p:sp>
        <p:nvSpPr>
          <p:cNvPr id="947" name="Google Shape;947;g3006984d7f4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300175e8045_0_5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500">
              <a:solidFill>
                <a:srgbClr val="363737"/>
              </a:solidFill>
              <a:highlight>
                <a:srgbClr val="FFFFFF"/>
              </a:highlight>
              <a:latin typeface="Spectral"/>
              <a:ea typeface="Spectral"/>
              <a:cs typeface="Spectral"/>
              <a:sym typeface="Spectral"/>
            </a:endParaRPr>
          </a:p>
        </p:txBody>
      </p:sp>
      <p:sp>
        <p:nvSpPr>
          <p:cNvPr id="959" name="Google Shape;959;g300175e8045_0_5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3006984d7f4_0_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500">
              <a:solidFill>
                <a:srgbClr val="363737"/>
              </a:solidFill>
              <a:highlight>
                <a:srgbClr val="FFFFFF"/>
              </a:highlight>
              <a:latin typeface="Spectral"/>
              <a:ea typeface="Spectral"/>
              <a:cs typeface="Spectral"/>
              <a:sym typeface="Spectral"/>
            </a:endParaRPr>
          </a:p>
        </p:txBody>
      </p:sp>
      <p:sp>
        <p:nvSpPr>
          <p:cNvPr id="970" name="Google Shape;970;g3006984d7f4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3006984d7f4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500">
              <a:solidFill>
                <a:srgbClr val="363737"/>
              </a:solidFill>
              <a:highlight>
                <a:srgbClr val="FFFFFF"/>
              </a:highlight>
              <a:latin typeface="Spectral"/>
              <a:ea typeface="Spectral"/>
              <a:cs typeface="Spectral"/>
              <a:sym typeface="Spectral"/>
            </a:endParaRPr>
          </a:p>
        </p:txBody>
      </p:sp>
      <p:sp>
        <p:nvSpPr>
          <p:cNvPr id="982" name="Google Shape;982;g3006984d7f4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00175e8045_0_1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US" sz="1800">
                <a:latin typeface="Arial"/>
                <a:ea typeface="Arial"/>
                <a:cs typeface="Arial"/>
                <a:sym typeface="Arial"/>
              </a:rPr>
              <a:t>Given a fixed computing budget, training a larger model for fewer steps is better than training a smaller model for more steps. </a:t>
            </a:r>
            <a:br>
              <a:rPr lang="en-US" sz="1800">
                <a:latin typeface="Arial"/>
                <a:ea typeface="Arial"/>
                <a:cs typeface="Arial"/>
                <a:sym typeface="Arial"/>
              </a:rPr>
            </a:br>
            <a:r>
              <a:rPr lang="en-US" sz="1800">
                <a:latin typeface="Arial"/>
                <a:ea typeface="Arial"/>
                <a:cs typeface="Arial"/>
                <a:sym typeface="Arial"/>
              </a:rPr>
              <a:t>In particular, a MoE model should achieve the same quality as its dense counterpart much faster during pretraining.</a:t>
            </a:r>
            <a:endParaRPr sz="1800">
              <a:latin typeface="Arial"/>
              <a:ea typeface="Arial"/>
              <a:cs typeface="Arial"/>
              <a:sym typeface="Arial"/>
            </a:endParaRPr>
          </a:p>
          <a:p>
            <a:pPr indent="0" lvl="0" marL="0" rtl="0" algn="l">
              <a:spcBef>
                <a:spcPts val="0"/>
              </a:spcBef>
              <a:spcAft>
                <a:spcPts val="0"/>
              </a:spcAft>
              <a:buSzPts val="1100"/>
              <a:buNone/>
            </a:pPr>
            <a:r>
              <a:t/>
            </a:r>
            <a:endParaRPr sz="1800">
              <a:latin typeface="Arial"/>
              <a:ea typeface="Arial"/>
              <a:cs typeface="Arial"/>
              <a:sym typeface="Arial"/>
            </a:endParaRPr>
          </a:p>
          <a:p>
            <a:pPr indent="0" lvl="0" marL="0" rtl="0" algn="l">
              <a:spcBef>
                <a:spcPts val="0"/>
              </a:spcBef>
              <a:spcAft>
                <a:spcPts val="0"/>
              </a:spcAft>
              <a:buSzPts val="3000"/>
              <a:buNone/>
            </a:pPr>
            <a:r>
              <a:rPr lang="en-US" sz="1800">
                <a:latin typeface="Arial"/>
                <a:ea typeface="Arial"/>
                <a:cs typeface="Arial"/>
                <a:sym typeface="Arial"/>
              </a:rPr>
              <a:t>The key idea here is that rather than activating the whole network for every single input, different parts of the model are activated for different inputs.</a:t>
            </a:r>
            <a:endParaRPr sz="1800">
              <a:latin typeface="Arial"/>
              <a:ea typeface="Arial"/>
              <a:cs typeface="Arial"/>
              <a:sym typeface="Arial"/>
            </a:endParaRPr>
          </a:p>
          <a:p>
            <a:pPr indent="0" lvl="0" marL="0" rtl="0" algn="l">
              <a:spcBef>
                <a:spcPts val="0"/>
              </a:spcBef>
              <a:spcAft>
                <a:spcPts val="0"/>
              </a:spcAft>
              <a:buSzPts val="3000"/>
              <a:buNone/>
            </a:pPr>
            <a:br>
              <a:rPr lang="en-US" sz="1800">
                <a:latin typeface="Arial"/>
                <a:ea typeface="Arial"/>
                <a:cs typeface="Arial"/>
                <a:sym typeface="Arial"/>
              </a:rPr>
            </a:br>
            <a:r>
              <a:rPr lang="en-US" sz="1800">
                <a:latin typeface="Arial"/>
                <a:ea typeface="Arial"/>
                <a:cs typeface="Arial"/>
                <a:sym typeface="Arial"/>
              </a:rPr>
              <a:t>This idea has its roots in research on </a:t>
            </a:r>
            <a:r>
              <a:rPr b="1" lang="en-US" sz="1800">
                <a:latin typeface="Arial"/>
                <a:ea typeface="Arial"/>
                <a:cs typeface="Arial"/>
                <a:sym typeface="Arial"/>
              </a:rPr>
              <a:t>conditional computation</a:t>
            </a:r>
            <a:r>
              <a:rPr lang="en-US" sz="1800">
                <a:latin typeface="Arial"/>
                <a:ea typeface="Arial"/>
                <a:cs typeface="Arial"/>
                <a:sym typeface="Arial"/>
              </a:rPr>
              <a:t> in the early 1990s and allows us to train massive models in a tractable manner, which is helpful in domains—such as language modeling—that benefit from models with extra capacity.</a:t>
            </a:r>
            <a:endParaRPr sz="1500">
              <a:solidFill>
                <a:srgbClr val="363737"/>
              </a:solidFill>
              <a:highlight>
                <a:srgbClr val="FFFFFF"/>
              </a:highlight>
              <a:latin typeface="Spectral"/>
              <a:ea typeface="Spectral"/>
              <a:cs typeface="Spectral"/>
              <a:sym typeface="Spectral"/>
            </a:endParaRPr>
          </a:p>
        </p:txBody>
      </p:sp>
      <p:sp>
        <p:nvSpPr>
          <p:cNvPr id="158" name="Google Shape;158;g300175e8045_0_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00175e8045_0_1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3000"/>
              <a:buNone/>
            </a:pPr>
            <a:r>
              <a:rPr lang="en-US" sz="1500">
                <a:solidFill>
                  <a:srgbClr val="363737"/>
                </a:solidFill>
                <a:highlight>
                  <a:srgbClr val="FFFFFF"/>
                </a:highlight>
                <a:latin typeface="Spectral"/>
                <a:ea typeface="Spectral"/>
                <a:cs typeface="Spectral"/>
                <a:sym typeface="Spectral"/>
              </a:rPr>
              <a:t>Although work in [1] was one of the first to apply MoEs to language modeling, the idea of an MoE dates back to the early 1990s. With this in mind, we might wonder: </a:t>
            </a:r>
            <a:r>
              <a:rPr i="1" lang="en-US" sz="1500">
                <a:solidFill>
                  <a:srgbClr val="363737"/>
                </a:solidFill>
                <a:highlight>
                  <a:srgbClr val="FFFFFF"/>
                </a:highlight>
                <a:latin typeface="Spectral"/>
                <a:ea typeface="Spectral"/>
                <a:cs typeface="Spectral"/>
                <a:sym typeface="Spectral"/>
              </a:rPr>
              <a:t>What prevented MoEs from being more widely adopted?</a:t>
            </a:r>
            <a:endParaRPr sz="1500">
              <a:solidFill>
                <a:srgbClr val="363737"/>
              </a:solidFill>
              <a:highlight>
                <a:srgbClr val="FFFFFF"/>
              </a:highlight>
              <a:latin typeface="Spectral"/>
              <a:ea typeface="Spectral"/>
              <a:cs typeface="Spectral"/>
              <a:sym typeface="Spectral"/>
            </a:endParaRPr>
          </a:p>
        </p:txBody>
      </p:sp>
      <p:sp>
        <p:nvSpPr>
          <p:cNvPr id="169" name="Google Shape;169;g300175e8045_0_1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1"/>
          <p:cNvSpPr txBox="1"/>
          <p:nvPr>
            <p:ph idx="10" type="dt"/>
          </p:nvPr>
        </p:nvSpPr>
        <p:spPr>
          <a:xfrm>
            <a:off x="9088225"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1"/>
          <p:cNvSpPr txBox="1"/>
          <p:nvPr>
            <p:ph idx="12" type="sldNum"/>
          </p:nvPr>
        </p:nvSpPr>
        <p:spPr>
          <a:xfrm>
            <a:off x="360575" y="6356363"/>
            <a:ext cx="2743200" cy="365100"/>
          </a:xfrm>
          <a:prstGeom prst="rect">
            <a:avLst/>
          </a:prstGeom>
          <a:noFill/>
          <a:ln>
            <a:noFill/>
          </a:ln>
        </p:spPr>
        <p:txBody>
          <a:bodyPr anchorCtr="0" anchor="ctr" bIns="45700" lIns="91425" spcFirstLastPara="1" rIns="91425" wrap="square" tIns="45700">
            <a:noAutofit/>
          </a:bodyPr>
          <a:lstStyle>
            <a:lvl1pPr indent="0" lvl="0" marL="0" marR="0">
              <a:lnSpc>
                <a:spcPct val="100000"/>
              </a:lnSpc>
              <a:spcBef>
                <a:spcPts val="0"/>
              </a:spcBef>
              <a:spcAft>
                <a:spcPts val="0"/>
              </a:spcAft>
              <a:buClr>
                <a:srgbClr val="000000"/>
              </a:buClr>
              <a:buSzPts val="1200"/>
              <a:buFont typeface="Arial"/>
              <a:buNone/>
              <a:defRPr b="1" i="0" sz="1200" u="none" cap="none" strike="noStrike">
                <a:solidFill>
                  <a:schemeClr val="lt1"/>
                </a:solidFill>
              </a:defRPr>
            </a:lvl1pPr>
            <a:lvl2pPr indent="0" lvl="1" marL="0" marR="0">
              <a:lnSpc>
                <a:spcPct val="100000"/>
              </a:lnSpc>
              <a:spcBef>
                <a:spcPts val="0"/>
              </a:spcBef>
              <a:spcAft>
                <a:spcPts val="0"/>
              </a:spcAft>
              <a:buClr>
                <a:srgbClr val="000000"/>
              </a:buClr>
              <a:buSzPts val="1200"/>
              <a:buFont typeface="Arial"/>
              <a:buNone/>
              <a:defRPr b="1" i="0" sz="1200" u="none" cap="none" strike="noStrike">
                <a:solidFill>
                  <a:schemeClr val="lt1"/>
                </a:solidFill>
              </a:defRPr>
            </a:lvl2pPr>
            <a:lvl3pPr indent="0" lvl="2" marL="0" marR="0">
              <a:lnSpc>
                <a:spcPct val="100000"/>
              </a:lnSpc>
              <a:spcBef>
                <a:spcPts val="0"/>
              </a:spcBef>
              <a:spcAft>
                <a:spcPts val="0"/>
              </a:spcAft>
              <a:buClr>
                <a:srgbClr val="000000"/>
              </a:buClr>
              <a:buSzPts val="1200"/>
              <a:buFont typeface="Arial"/>
              <a:buNone/>
              <a:defRPr b="1" i="0" sz="1200" u="none" cap="none" strike="noStrike">
                <a:solidFill>
                  <a:schemeClr val="lt1"/>
                </a:solidFill>
              </a:defRPr>
            </a:lvl3pPr>
            <a:lvl4pPr indent="0" lvl="3" marL="0" marR="0">
              <a:lnSpc>
                <a:spcPct val="100000"/>
              </a:lnSpc>
              <a:spcBef>
                <a:spcPts val="0"/>
              </a:spcBef>
              <a:spcAft>
                <a:spcPts val="0"/>
              </a:spcAft>
              <a:buClr>
                <a:srgbClr val="000000"/>
              </a:buClr>
              <a:buSzPts val="1200"/>
              <a:buFont typeface="Arial"/>
              <a:buNone/>
              <a:defRPr b="1" i="0" sz="1200" u="none" cap="none" strike="noStrike">
                <a:solidFill>
                  <a:schemeClr val="lt1"/>
                </a:solidFill>
              </a:defRPr>
            </a:lvl4pPr>
            <a:lvl5pPr indent="0" lvl="4" marL="0" marR="0">
              <a:lnSpc>
                <a:spcPct val="100000"/>
              </a:lnSpc>
              <a:spcBef>
                <a:spcPts val="0"/>
              </a:spcBef>
              <a:spcAft>
                <a:spcPts val="0"/>
              </a:spcAft>
              <a:buClr>
                <a:srgbClr val="000000"/>
              </a:buClr>
              <a:buSzPts val="1200"/>
              <a:buFont typeface="Arial"/>
              <a:buNone/>
              <a:defRPr b="1" i="0" sz="1200" u="none" cap="none" strike="noStrike">
                <a:solidFill>
                  <a:schemeClr val="lt1"/>
                </a:solidFill>
              </a:defRPr>
            </a:lvl5pPr>
            <a:lvl6pPr indent="0" lvl="5" marL="0" marR="0">
              <a:lnSpc>
                <a:spcPct val="100000"/>
              </a:lnSpc>
              <a:spcBef>
                <a:spcPts val="0"/>
              </a:spcBef>
              <a:spcAft>
                <a:spcPts val="0"/>
              </a:spcAft>
              <a:buClr>
                <a:srgbClr val="000000"/>
              </a:buClr>
              <a:buSzPts val="1200"/>
              <a:buFont typeface="Arial"/>
              <a:buNone/>
              <a:defRPr b="1" i="0" sz="1200" u="none" cap="none" strike="noStrike">
                <a:solidFill>
                  <a:schemeClr val="lt1"/>
                </a:solidFill>
              </a:defRPr>
            </a:lvl6pPr>
            <a:lvl7pPr indent="0" lvl="6" marL="0" marR="0">
              <a:lnSpc>
                <a:spcPct val="100000"/>
              </a:lnSpc>
              <a:spcBef>
                <a:spcPts val="0"/>
              </a:spcBef>
              <a:spcAft>
                <a:spcPts val="0"/>
              </a:spcAft>
              <a:buClr>
                <a:srgbClr val="000000"/>
              </a:buClr>
              <a:buSzPts val="1200"/>
              <a:buFont typeface="Arial"/>
              <a:buNone/>
              <a:defRPr b="1" i="0" sz="1200" u="none" cap="none" strike="noStrike">
                <a:solidFill>
                  <a:schemeClr val="lt1"/>
                </a:solidFill>
              </a:defRPr>
            </a:lvl7pPr>
            <a:lvl8pPr indent="0" lvl="7" marL="0" marR="0">
              <a:lnSpc>
                <a:spcPct val="100000"/>
              </a:lnSpc>
              <a:spcBef>
                <a:spcPts val="0"/>
              </a:spcBef>
              <a:spcAft>
                <a:spcPts val="0"/>
              </a:spcAft>
              <a:buClr>
                <a:srgbClr val="000000"/>
              </a:buClr>
              <a:buSzPts val="1200"/>
              <a:buFont typeface="Arial"/>
              <a:buNone/>
              <a:defRPr b="1" i="0" sz="1200" u="none" cap="none" strike="noStrike">
                <a:solidFill>
                  <a:schemeClr val="lt1"/>
                </a:solidFill>
              </a:defRPr>
            </a:lvl8pPr>
            <a:lvl9pPr indent="0" lvl="8" marL="0" marR="0">
              <a:lnSpc>
                <a:spcPct val="100000"/>
              </a:lnSpc>
              <a:spcBef>
                <a:spcPts val="0"/>
              </a:spcBef>
              <a:spcAft>
                <a:spcPts val="0"/>
              </a:spcAft>
              <a:buClr>
                <a:srgbClr val="000000"/>
              </a:buClr>
              <a:buSzPts val="1200"/>
              <a:buFont typeface="Arial"/>
              <a:buNone/>
              <a:defRPr b="1" i="0" sz="1200" u="none" cap="none" strike="noStrike">
                <a:solidFill>
                  <a:schemeClr val="lt1"/>
                </a:solidFil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2" name="Shape 72"/>
        <p:cNvGrpSpPr/>
        <p:nvPr/>
      </p:nvGrpSpPr>
      <p:grpSpPr>
        <a:xfrm>
          <a:off x="0" y="0"/>
          <a:ext cx="0" cy="0"/>
          <a:chOff x="0" y="0"/>
          <a:chExt cx="0" cy="0"/>
        </a:xfrm>
      </p:grpSpPr>
      <p:sp>
        <p:nvSpPr>
          <p:cNvPr id="73" name="Google Shape;73;p2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5"/>
          <p:cNvSpPr txBox="1"/>
          <p:nvPr>
            <p:ph idx="10" type="dt"/>
          </p:nvPr>
        </p:nvSpPr>
        <p:spPr>
          <a:xfrm>
            <a:off x="9088225"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5"/>
          <p:cNvSpPr txBox="1"/>
          <p:nvPr>
            <p:ph idx="12" type="sldNum"/>
          </p:nvPr>
        </p:nvSpPr>
        <p:spPr>
          <a:xfrm>
            <a:off x="360575" y="6356363"/>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p16"/>
          <p:cNvSpPr txBox="1"/>
          <p:nvPr>
            <p:ph idx="10" type="dt"/>
          </p:nvPr>
        </p:nvSpPr>
        <p:spPr>
          <a:xfrm>
            <a:off x="9088225"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6"/>
          <p:cNvSpPr txBox="1"/>
          <p:nvPr>
            <p:ph idx="12" type="sldNum"/>
          </p:nvPr>
        </p:nvSpPr>
        <p:spPr>
          <a:xfrm>
            <a:off x="360575" y="6356363"/>
            <a:ext cx="2743200" cy="365100"/>
          </a:xfrm>
          <a:prstGeom prst="rect">
            <a:avLst/>
          </a:prstGeom>
          <a:noFill/>
          <a:ln>
            <a:noFill/>
          </a:ln>
        </p:spPr>
        <p:txBody>
          <a:bodyPr anchorCtr="0" anchor="ctr" bIns="45700" lIns="91425" spcFirstLastPara="1" rIns="91425" wrap="square" tIns="45700">
            <a:noAutofit/>
          </a:bodyPr>
          <a:lstStyle>
            <a:lvl1pPr indent="0" lvl="0" marL="0" marR="0">
              <a:lnSpc>
                <a:spcPct val="100000"/>
              </a:lnSpc>
              <a:spcBef>
                <a:spcPts val="0"/>
              </a:spcBef>
              <a:spcAft>
                <a:spcPts val="0"/>
              </a:spcAft>
              <a:buClr>
                <a:srgbClr val="000000"/>
              </a:buClr>
              <a:buSzPts val="1200"/>
              <a:buFont typeface="Arial"/>
              <a:buNone/>
              <a:defRPr i="0" sz="1200" u="none" cap="none" strike="noStrike">
                <a:solidFill>
                  <a:srgbClr val="FDFDFD"/>
                </a:solidFill>
              </a:defRPr>
            </a:lvl1pPr>
            <a:lvl2pPr indent="0" lvl="1" marL="0" marR="0">
              <a:lnSpc>
                <a:spcPct val="100000"/>
              </a:lnSpc>
              <a:spcBef>
                <a:spcPts val="0"/>
              </a:spcBef>
              <a:spcAft>
                <a:spcPts val="0"/>
              </a:spcAft>
              <a:buClr>
                <a:srgbClr val="000000"/>
              </a:buClr>
              <a:buSzPts val="1200"/>
              <a:buFont typeface="Arial"/>
              <a:buNone/>
              <a:defRPr i="0" sz="1200" u="none" cap="none" strike="noStrike">
                <a:solidFill>
                  <a:srgbClr val="FDFDFD"/>
                </a:solidFill>
              </a:defRPr>
            </a:lvl2pPr>
            <a:lvl3pPr indent="0" lvl="2" marL="0" marR="0">
              <a:lnSpc>
                <a:spcPct val="100000"/>
              </a:lnSpc>
              <a:spcBef>
                <a:spcPts val="0"/>
              </a:spcBef>
              <a:spcAft>
                <a:spcPts val="0"/>
              </a:spcAft>
              <a:buClr>
                <a:srgbClr val="000000"/>
              </a:buClr>
              <a:buSzPts val="1200"/>
              <a:buFont typeface="Arial"/>
              <a:buNone/>
              <a:defRPr i="0" sz="1200" u="none" cap="none" strike="noStrike">
                <a:solidFill>
                  <a:srgbClr val="FDFDFD"/>
                </a:solidFill>
              </a:defRPr>
            </a:lvl3pPr>
            <a:lvl4pPr indent="0" lvl="3" marL="0" marR="0">
              <a:lnSpc>
                <a:spcPct val="100000"/>
              </a:lnSpc>
              <a:spcBef>
                <a:spcPts val="0"/>
              </a:spcBef>
              <a:spcAft>
                <a:spcPts val="0"/>
              </a:spcAft>
              <a:buClr>
                <a:srgbClr val="000000"/>
              </a:buClr>
              <a:buSzPts val="1200"/>
              <a:buFont typeface="Arial"/>
              <a:buNone/>
              <a:defRPr i="0" sz="1200" u="none" cap="none" strike="noStrike">
                <a:solidFill>
                  <a:srgbClr val="FDFDFD"/>
                </a:solidFill>
              </a:defRPr>
            </a:lvl4pPr>
            <a:lvl5pPr indent="0" lvl="4" marL="0" marR="0">
              <a:lnSpc>
                <a:spcPct val="100000"/>
              </a:lnSpc>
              <a:spcBef>
                <a:spcPts val="0"/>
              </a:spcBef>
              <a:spcAft>
                <a:spcPts val="0"/>
              </a:spcAft>
              <a:buClr>
                <a:srgbClr val="000000"/>
              </a:buClr>
              <a:buSzPts val="1200"/>
              <a:buFont typeface="Arial"/>
              <a:buNone/>
              <a:defRPr i="0" sz="1200" u="none" cap="none" strike="noStrike">
                <a:solidFill>
                  <a:srgbClr val="FDFDFD"/>
                </a:solidFill>
              </a:defRPr>
            </a:lvl5pPr>
            <a:lvl6pPr indent="0" lvl="5" marL="0" marR="0">
              <a:lnSpc>
                <a:spcPct val="100000"/>
              </a:lnSpc>
              <a:spcBef>
                <a:spcPts val="0"/>
              </a:spcBef>
              <a:spcAft>
                <a:spcPts val="0"/>
              </a:spcAft>
              <a:buClr>
                <a:srgbClr val="000000"/>
              </a:buClr>
              <a:buSzPts val="1200"/>
              <a:buFont typeface="Arial"/>
              <a:buNone/>
              <a:defRPr i="0" sz="1200" u="none" cap="none" strike="noStrike">
                <a:solidFill>
                  <a:srgbClr val="FDFDFD"/>
                </a:solidFill>
              </a:defRPr>
            </a:lvl6pPr>
            <a:lvl7pPr indent="0" lvl="6" marL="0" marR="0">
              <a:lnSpc>
                <a:spcPct val="100000"/>
              </a:lnSpc>
              <a:spcBef>
                <a:spcPts val="0"/>
              </a:spcBef>
              <a:spcAft>
                <a:spcPts val="0"/>
              </a:spcAft>
              <a:buClr>
                <a:srgbClr val="000000"/>
              </a:buClr>
              <a:buSzPts val="1200"/>
              <a:buFont typeface="Arial"/>
              <a:buNone/>
              <a:defRPr i="0" sz="1200" u="none" cap="none" strike="noStrike">
                <a:solidFill>
                  <a:srgbClr val="FDFDFD"/>
                </a:solidFill>
              </a:defRPr>
            </a:lvl7pPr>
            <a:lvl8pPr indent="0" lvl="7" marL="0" marR="0">
              <a:lnSpc>
                <a:spcPct val="100000"/>
              </a:lnSpc>
              <a:spcBef>
                <a:spcPts val="0"/>
              </a:spcBef>
              <a:spcAft>
                <a:spcPts val="0"/>
              </a:spcAft>
              <a:buClr>
                <a:srgbClr val="000000"/>
              </a:buClr>
              <a:buSzPts val="1200"/>
              <a:buFont typeface="Arial"/>
              <a:buNone/>
              <a:defRPr i="0" sz="1200" u="none" cap="none" strike="noStrike">
                <a:solidFill>
                  <a:srgbClr val="FDFDFD"/>
                </a:solidFill>
              </a:defRPr>
            </a:lvl8pPr>
            <a:lvl9pPr indent="0" lvl="8" marL="0" marR="0">
              <a:lnSpc>
                <a:spcPct val="100000"/>
              </a:lnSpc>
              <a:spcBef>
                <a:spcPts val="0"/>
              </a:spcBef>
              <a:spcAft>
                <a:spcPts val="0"/>
              </a:spcAft>
              <a:buClr>
                <a:srgbClr val="000000"/>
              </a:buClr>
              <a:buSzPts val="1200"/>
              <a:buFont typeface="Arial"/>
              <a:buNone/>
              <a:defRPr i="0" sz="1200" u="none" cap="none" strike="noStrike">
                <a:solidFill>
                  <a:srgbClr val="FDFDFD"/>
                </a:solidFil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1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8" name="Google Shape;28;p17"/>
          <p:cNvSpPr txBox="1"/>
          <p:nvPr>
            <p:ph idx="10" type="dt"/>
          </p:nvPr>
        </p:nvSpPr>
        <p:spPr>
          <a:xfrm>
            <a:off x="9088225"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7"/>
          <p:cNvSpPr txBox="1"/>
          <p:nvPr>
            <p:ph idx="12" type="sldNum"/>
          </p:nvPr>
        </p:nvSpPr>
        <p:spPr>
          <a:xfrm>
            <a:off x="360575" y="6356363"/>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1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18"/>
          <p:cNvSpPr txBox="1"/>
          <p:nvPr>
            <p:ph idx="10" type="dt"/>
          </p:nvPr>
        </p:nvSpPr>
        <p:spPr>
          <a:xfrm>
            <a:off x="9088225"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8"/>
          <p:cNvSpPr txBox="1"/>
          <p:nvPr>
            <p:ph idx="12" type="sldNum"/>
          </p:nvPr>
        </p:nvSpPr>
        <p:spPr>
          <a:xfrm>
            <a:off x="360575" y="6356363"/>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1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1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9"/>
          <p:cNvSpPr txBox="1"/>
          <p:nvPr>
            <p:ph idx="10" type="dt"/>
          </p:nvPr>
        </p:nvSpPr>
        <p:spPr>
          <a:xfrm>
            <a:off x="9088225"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9"/>
          <p:cNvSpPr txBox="1"/>
          <p:nvPr>
            <p:ph idx="12" type="sldNum"/>
          </p:nvPr>
        </p:nvSpPr>
        <p:spPr>
          <a:xfrm>
            <a:off x="360575" y="6356363"/>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0"/>
          <p:cNvSpPr txBox="1"/>
          <p:nvPr>
            <p:ph idx="10" type="dt"/>
          </p:nvPr>
        </p:nvSpPr>
        <p:spPr>
          <a:xfrm>
            <a:off x="9088225"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0"/>
          <p:cNvSpPr txBox="1"/>
          <p:nvPr>
            <p:ph idx="12" type="sldNum"/>
          </p:nvPr>
        </p:nvSpPr>
        <p:spPr>
          <a:xfrm>
            <a:off x="360575" y="6356363"/>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 name="Shape 52"/>
        <p:cNvGrpSpPr/>
        <p:nvPr/>
      </p:nvGrpSpPr>
      <p:grpSpPr>
        <a:xfrm>
          <a:off x="0" y="0"/>
          <a:ext cx="0" cy="0"/>
          <a:chOff x="0" y="0"/>
          <a:chExt cx="0" cy="0"/>
        </a:xfrm>
      </p:grpSpPr>
      <p:sp>
        <p:nvSpPr>
          <p:cNvPr id="53" name="Google Shape;53;p2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5" name="Google Shape;55;p2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 name="Google Shape;56;p22"/>
          <p:cNvSpPr txBox="1"/>
          <p:nvPr>
            <p:ph idx="10" type="dt"/>
          </p:nvPr>
        </p:nvSpPr>
        <p:spPr>
          <a:xfrm>
            <a:off x="9088225"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2"/>
          <p:cNvSpPr txBox="1"/>
          <p:nvPr>
            <p:ph idx="12" type="sldNum"/>
          </p:nvPr>
        </p:nvSpPr>
        <p:spPr>
          <a:xfrm>
            <a:off x="360575" y="6356363"/>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 name="Shape 59"/>
        <p:cNvGrpSpPr/>
        <p:nvPr/>
      </p:nvGrpSpPr>
      <p:grpSpPr>
        <a:xfrm>
          <a:off x="0" y="0"/>
          <a:ext cx="0" cy="0"/>
          <a:chOff x="0" y="0"/>
          <a:chExt cx="0" cy="0"/>
        </a:xfrm>
      </p:grpSpPr>
      <p:sp>
        <p:nvSpPr>
          <p:cNvPr id="60" name="Google Shape;60;p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3"/>
          <p:cNvSpPr/>
          <p:nvPr>
            <p:ph idx="2" type="pic"/>
          </p:nvPr>
        </p:nvSpPr>
        <p:spPr>
          <a:xfrm>
            <a:off x="5183188" y="987425"/>
            <a:ext cx="6172200" cy="4873625"/>
          </a:xfrm>
          <a:prstGeom prst="rect">
            <a:avLst/>
          </a:prstGeom>
          <a:noFill/>
          <a:ln>
            <a:noFill/>
          </a:ln>
        </p:spPr>
      </p:sp>
      <p:sp>
        <p:nvSpPr>
          <p:cNvPr id="62" name="Google Shape;62;p2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 name="Google Shape;63;p23"/>
          <p:cNvSpPr txBox="1"/>
          <p:nvPr>
            <p:ph idx="10" type="dt"/>
          </p:nvPr>
        </p:nvSpPr>
        <p:spPr>
          <a:xfrm>
            <a:off x="9088225"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23"/>
          <p:cNvSpPr txBox="1"/>
          <p:nvPr>
            <p:ph idx="12" type="sldNum"/>
          </p:nvPr>
        </p:nvSpPr>
        <p:spPr>
          <a:xfrm>
            <a:off x="360575" y="6356363"/>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6" name="Shape 66"/>
        <p:cNvGrpSpPr/>
        <p:nvPr/>
      </p:nvGrpSpPr>
      <p:grpSpPr>
        <a:xfrm>
          <a:off x="0" y="0"/>
          <a:ext cx="0" cy="0"/>
          <a:chOff x="0" y="0"/>
          <a:chExt cx="0" cy="0"/>
        </a:xfrm>
      </p:grpSpPr>
      <p:sp>
        <p:nvSpPr>
          <p:cNvPr id="67" name="Google Shape;67;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24"/>
          <p:cNvSpPr txBox="1"/>
          <p:nvPr>
            <p:ph idx="10" type="dt"/>
          </p:nvPr>
        </p:nvSpPr>
        <p:spPr>
          <a:xfrm>
            <a:off x="9088225"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4"/>
          <p:cNvSpPr txBox="1"/>
          <p:nvPr>
            <p:ph idx="12" type="sldNum"/>
          </p:nvPr>
        </p:nvSpPr>
        <p:spPr>
          <a:xfrm>
            <a:off x="360575" y="6356363"/>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4"/>
          <p:cNvSpPr txBox="1"/>
          <p:nvPr>
            <p:ph idx="10" type="dt"/>
          </p:nvPr>
        </p:nvSpPr>
        <p:spPr>
          <a:xfrm>
            <a:off x="9088225"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4"/>
          <p:cNvSpPr txBox="1"/>
          <p:nvPr>
            <p:ph idx="12" type="sldNum"/>
          </p:nvPr>
        </p:nvSpPr>
        <p:spPr>
          <a:xfrm>
            <a:off x="360575" y="6356363"/>
            <a:ext cx="2743200" cy="365100"/>
          </a:xfrm>
          <a:prstGeom prst="rect">
            <a:avLst/>
          </a:prstGeom>
          <a:noFill/>
          <a:ln>
            <a:noFill/>
          </a:ln>
        </p:spPr>
        <p:txBody>
          <a:bodyPr anchorCtr="0" anchor="ctr" bIns="45700" lIns="91425" spcFirstLastPara="1" rIns="91425" wrap="square" tIns="45700">
            <a:noAutofit/>
          </a:bodyPr>
          <a:lstStyle>
            <a:lvl1pPr indent="0" lvl="0" marL="0" marR="0" rtl="0">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1pPr>
            <a:lvl2pPr indent="0" lvl="1" marL="0" marR="0" rtl="0">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2pPr>
            <a:lvl3pPr indent="0" lvl="2" marL="0" marR="0" rtl="0">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3pPr>
            <a:lvl4pPr indent="0" lvl="3" marL="0" marR="0" rtl="0">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4pPr>
            <a:lvl5pPr indent="0" lvl="4" marL="0" marR="0" rtl="0">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5pPr>
            <a:lvl6pPr indent="0" lvl="5" marL="0" marR="0" rtl="0">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6pPr>
            <a:lvl7pPr indent="0" lvl="6" marL="0" marR="0" rtl="0">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7pPr>
            <a:lvl8pPr indent="0" lvl="7" marL="0" marR="0" rtl="0">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8pPr>
            <a:lvl9pPr indent="0" lvl="8" marL="0" marR="0" rtl="0">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med">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32.png"/><Relationship Id="rId5"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9.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jpg"/><Relationship Id="rId4" Type="http://schemas.openxmlformats.org/officeDocument/2006/relationships/hyperlink" Target="https://arxiv.org/abs/2201.05596" TargetMode="External"/><Relationship Id="rId5"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png"/><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png"/><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png"/><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4.png"/><Relationship Id="rId4" Type="http://schemas.openxmlformats.org/officeDocument/2006/relationships/image" Target="../media/image1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4.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4.png"/><Relationship Id="rId4" Type="http://schemas.openxmlformats.org/officeDocument/2006/relationships/image" Target="../media/image1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4.png"/><Relationship Id="rId4" Type="http://schemas.openxmlformats.org/officeDocument/2006/relationships/image" Target="../media/image1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4.png"/><Relationship Id="rId4" Type="http://schemas.openxmlformats.org/officeDocument/2006/relationships/image" Target="../media/image1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4.png"/><Relationship Id="rId4" Type="http://schemas.openxmlformats.org/officeDocument/2006/relationships/image" Target="../media/image28.png"/><Relationship Id="rId5" Type="http://schemas.openxmlformats.org/officeDocument/2006/relationships/image" Target="../media/image2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4.png"/><Relationship Id="rId4" Type="http://schemas.openxmlformats.org/officeDocument/2006/relationships/image" Target="../media/image2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4.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4.png"/><Relationship Id="rId4" Type="http://schemas.openxmlformats.org/officeDocument/2006/relationships/image" Target="../media/image1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4.png"/><Relationship Id="rId4" Type="http://schemas.openxmlformats.org/officeDocument/2006/relationships/image" Target="../media/image2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4.png"/><Relationship Id="rId4" Type="http://schemas.openxmlformats.org/officeDocument/2006/relationships/image" Target="../media/image2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4.png"/><Relationship Id="rId4" Type="http://schemas.openxmlformats.org/officeDocument/2006/relationships/image" Target="../media/image2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4.png"/><Relationship Id="rId4" Type="http://schemas.openxmlformats.org/officeDocument/2006/relationships/image" Target="../media/image22.png"/><Relationship Id="rId5" Type="http://schemas.openxmlformats.org/officeDocument/2006/relationships/image" Target="../media/image2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4.png"/><Relationship Id="rId4" Type="http://schemas.openxmlformats.org/officeDocument/2006/relationships/image" Target="../media/image48.png"/><Relationship Id="rId5" Type="http://schemas.openxmlformats.org/officeDocument/2006/relationships/image" Target="../media/image4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3.jp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2.pn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4.png"/><Relationship Id="rId4" Type="http://schemas.openxmlformats.org/officeDocument/2006/relationships/image" Target="../media/image4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4.png"/><Relationship Id="rId4" Type="http://schemas.openxmlformats.org/officeDocument/2006/relationships/image" Target="../media/image3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4.png"/><Relationship Id="rId4" Type="http://schemas.openxmlformats.org/officeDocument/2006/relationships/image" Target="../media/image3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4.png"/><Relationship Id="rId4" Type="http://schemas.openxmlformats.org/officeDocument/2006/relationships/image" Target="../media/image5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41.png"/><Relationship Id="rId4" Type="http://schemas.openxmlformats.org/officeDocument/2006/relationships/image" Target="../media/image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45.png"/><Relationship Id="rId4" Type="http://schemas.openxmlformats.org/officeDocument/2006/relationships/image" Target="../media/image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46.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g2fe997acf00_0_0"/>
          <p:cNvSpPr/>
          <p:nvPr/>
        </p:nvSpPr>
        <p:spPr>
          <a:xfrm flipH="1" rot="10800000">
            <a:off x="-1" y="64"/>
            <a:ext cx="12192000" cy="68661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picture containing building, street&#10;&#10;Description automatically generated" id="83" name="Google Shape;83;g2fe997acf00_0_0"/>
          <p:cNvPicPr preferRelativeResize="0"/>
          <p:nvPr/>
        </p:nvPicPr>
        <p:blipFill rotWithShape="1">
          <a:blip r:embed="rId3">
            <a:alphaModFix amt="25000"/>
          </a:blip>
          <a:srcRect b="0" l="0" r="0" t="0"/>
          <a:stretch/>
        </p:blipFill>
        <p:spPr>
          <a:xfrm>
            <a:off x="-2" y="8165"/>
            <a:ext cx="12192000" cy="6858000"/>
          </a:xfrm>
          <a:prstGeom prst="rect">
            <a:avLst/>
          </a:prstGeom>
          <a:noFill/>
          <a:ln>
            <a:noFill/>
          </a:ln>
        </p:spPr>
      </p:pic>
      <p:sp>
        <p:nvSpPr>
          <p:cNvPr id="84" name="Google Shape;84;g2fe997acf00_0_0"/>
          <p:cNvSpPr txBox="1"/>
          <p:nvPr/>
        </p:nvSpPr>
        <p:spPr>
          <a:xfrm>
            <a:off x="1134035" y="2553964"/>
            <a:ext cx="9924000" cy="2062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600"/>
              </a:spcBef>
              <a:spcAft>
                <a:spcPts val="0"/>
              </a:spcAft>
              <a:buClr>
                <a:srgbClr val="000000"/>
              </a:buClr>
              <a:buSzPts val="4500"/>
              <a:buFont typeface="Arial"/>
              <a:buNone/>
            </a:pPr>
            <a:r>
              <a:rPr b="1" lang="en-US" sz="2600">
                <a:solidFill>
                  <a:schemeClr val="lt1"/>
                </a:solidFill>
                <a:latin typeface="Roboto"/>
                <a:ea typeface="Roboto"/>
                <a:cs typeface="Roboto"/>
                <a:sym typeface="Roboto"/>
              </a:rPr>
              <a:t>Scaling AI with Mixture-of-Experts: Advances in Sparse Neural Networks and Efficient Training</a:t>
            </a:r>
            <a:endParaRPr b="1" i="0" sz="2600" u="none" cap="none" strike="noStrike">
              <a:solidFill>
                <a:schemeClr val="lt1"/>
              </a:solidFill>
              <a:latin typeface="Roboto"/>
              <a:ea typeface="Roboto"/>
              <a:cs typeface="Roboto"/>
              <a:sym typeface="Roboto"/>
            </a:endParaRPr>
          </a:p>
          <a:p>
            <a:pPr indent="0" lvl="0" marL="0" marR="0" rtl="0" algn="ctr">
              <a:lnSpc>
                <a:spcPct val="100000"/>
              </a:lnSpc>
              <a:spcBef>
                <a:spcPts val="600"/>
              </a:spcBef>
              <a:spcAft>
                <a:spcPts val="0"/>
              </a:spcAft>
              <a:buNone/>
            </a:pPr>
            <a:r>
              <a:rPr lang="en-US" sz="2500">
                <a:solidFill>
                  <a:schemeClr val="lt1"/>
                </a:solidFill>
                <a:latin typeface="Roboto"/>
                <a:ea typeface="Roboto"/>
                <a:cs typeface="Roboto"/>
                <a:sym typeface="Roboto"/>
              </a:rPr>
              <a:t>Akul Gupta &amp; Aditi Roy &amp; Shraddhaa Mohan  </a:t>
            </a:r>
            <a:endParaRPr>
              <a:latin typeface="Roboto"/>
              <a:ea typeface="Roboto"/>
              <a:cs typeface="Roboto"/>
              <a:sym typeface="Roboto"/>
            </a:endParaRPr>
          </a:p>
          <a:p>
            <a:pPr indent="0" lvl="0" marL="0" marR="0" rtl="0" algn="ctr">
              <a:lnSpc>
                <a:spcPct val="100000"/>
              </a:lnSpc>
              <a:spcBef>
                <a:spcPts val="600"/>
              </a:spcBef>
              <a:spcAft>
                <a:spcPts val="0"/>
              </a:spcAft>
              <a:buNone/>
            </a:pPr>
            <a:r>
              <a:t/>
            </a:r>
            <a:endParaRPr b="0" i="0" sz="1800" u="none" cap="none" strike="noStrike">
              <a:solidFill>
                <a:schemeClr val="lt1"/>
              </a:solidFill>
              <a:latin typeface="Arial"/>
              <a:ea typeface="Arial"/>
              <a:cs typeface="Arial"/>
              <a:sym typeface="Arial"/>
            </a:endParaRPr>
          </a:p>
          <a:p>
            <a:pPr indent="0" lvl="0" marL="0" marR="0" rtl="0" algn="ctr">
              <a:lnSpc>
                <a:spcPct val="100000"/>
              </a:lnSpc>
              <a:spcBef>
                <a:spcPts val="600"/>
              </a:spcBef>
              <a:spcAft>
                <a:spcPts val="0"/>
              </a:spcAft>
              <a:buNone/>
            </a:pPr>
            <a:r>
              <a:t/>
            </a:r>
            <a:endParaRPr b="0" i="0" sz="1800" u="none" cap="none" strike="noStrike">
              <a:solidFill>
                <a:srgbClr val="000000"/>
              </a:solidFill>
              <a:latin typeface="Arial"/>
              <a:ea typeface="Arial"/>
              <a:cs typeface="Arial"/>
              <a:sym typeface="Arial"/>
            </a:endParaRPr>
          </a:p>
        </p:txBody>
      </p:sp>
      <p:pic>
        <p:nvPicPr>
          <p:cNvPr descr="A picture containing drawing&#10;&#10;Description automatically generated" id="85" name="Google Shape;85;g2fe997acf00_0_0"/>
          <p:cNvPicPr preferRelativeResize="0"/>
          <p:nvPr/>
        </p:nvPicPr>
        <p:blipFill rotWithShape="1">
          <a:blip r:embed="rId4">
            <a:alphaModFix/>
          </a:blip>
          <a:srcRect b="0" l="0" r="0" t="0"/>
          <a:stretch/>
        </p:blipFill>
        <p:spPr>
          <a:xfrm>
            <a:off x="4641007" y="852965"/>
            <a:ext cx="2909981" cy="754082"/>
          </a:xfrm>
          <a:prstGeom prst="rect">
            <a:avLst/>
          </a:prstGeom>
          <a:noFill/>
          <a:ln>
            <a:noFill/>
          </a:ln>
        </p:spPr>
      </p:pic>
      <p:sp>
        <p:nvSpPr>
          <p:cNvPr id="86" name="Google Shape;86;g2fe997acf00_0_0"/>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300175e8045_0_210"/>
          <p:cNvSpPr txBox="1"/>
          <p:nvPr>
            <p:ph idx="1" type="body"/>
          </p:nvPr>
        </p:nvSpPr>
        <p:spPr>
          <a:xfrm>
            <a:off x="376809" y="1334279"/>
            <a:ext cx="11177400" cy="4821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600">
                <a:solidFill>
                  <a:srgbClr val="E84B36"/>
                </a:solidFill>
                <a:latin typeface="Arial"/>
                <a:ea typeface="Arial"/>
                <a:cs typeface="Arial"/>
                <a:sym typeface="Arial"/>
              </a:rPr>
              <a:t>What is a Sparse MoE?</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Clr>
                <a:srgbClr val="000000"/>
              </a:buClr>
              <a:buSzPts val="3000"/>
              <a:buFont typeface="Arial"/>
              <a:buNone/>
            </a:pPr>
            <a:r>
              <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SzPts val="3000"/>
              <a:buNone/>
            </a:pPr>
            <a:r>
              <a:rPr lang="en-US" sz="1800">
                <a:latin typeface="Arial"/>
                <a:ea typeface="Arial"/>
                <a:cs typeface="Arial"/>
                <a:sym typeface="Arial"/>
              </a:rPr>
              <a:t>The paper introduces a new type of general purpose neural network component: a Sparsely-Gated Mixture-of-Experts Layer (MoE). This is a generic neural network module with two components:</a:t>
            </a:r>
            <a:endParaRPr sz="18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b="1" lang="en-US" sz="1800">
                <a:latin typeface="Arial"/>
                <a:ea typeface="Arial"/>
                <a:cs typeface="Arial"/>
                <a:sym typeface="Arial"/>
              </a:rPr>
              <a:t>Experts</a:t>
            </a:r>
            <a:r>
              <a:rPr lang="en-US" sz="1800">
                <a:latin typeface="Arial"/>
                <a:ea typeface="Arial"/>
                <a:cs typeface="Arial"/>
                <a:sym typeface="Arial"/>
              </a:rPr>
              <a:t>: Each layer has several “experts” that are standalone neural network modules or layers with independent sets of parameters.</a:t>
            </a:r>
            <a:endParaRPr sz="18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b="1" lang="en-US" sz="1800">
                <a:latin typeface="Arial"/>
                <a:ea typeface="Arial"/>
                <a:cs typeface="Arial"/>
                <a:sym typeface="Arial"/>
              </a:rPr>
              <a:t>Router</a:t>
            </a:r>
            <a:r>
              <a:rPr lang="en-US" sz="1800">
                <a:latin typeface="Arial"/>
                <a:ea typeface="Arial"/>
                <a:cs typeface="Arial"/>
                <a:sym typeface="Arial"/>
              </a:rPr>
              <a:t>: a parametric (and learnable) gating mechanism that selects a (sparse) group of experts used to process each input.</a:t>
            </a:r>
            <a:endParaRPr sz="1800">
              <a:latin typeface="Arial"/>
              <a:ea typeface="Arial"/>
              <a:cs typeface="Arial"/>
              <a:sym typeface="Arial"/>
            </a:endParaRPr>
          </a:p>
          <a:p>
            <a:pPr indent="0" lvl="0" marL="0" rtl="0" algn="l">
              <a:lnSpc>
                <a:spcPct val="100000"/>
              </a:lnSpc>
              <a:spcBef>
                <a:spcPts val="0"/>
              </a:spcBef>
              <a:spcAft>
                <a:spcPts val="0"/>
              </a:spcAft>
              <a:buNone/>
            </a:pPr>
            <a:r>
              <a:t/>
            </a:r>
            <a:endParaRPr sz="1800">
              <a:latin typeface="Arial"/>
              <a:ea typeface="Arial"/>
              <a:cs typeface="Arial"/>
              <a:sym typeface="Arial"/>
            </a:endParaRPr>
          </a:p>
          <a:p>
            <a:pPr indent="0" lvl="0" marL="0" rtl="0" algn="l">
              <a:lnSpc>
                <a:spcPct val="100000"/>
              </a:lnSpc>
              <a:spcBef>
                <a:spcPts val="0"/>
              </a:spcBef>
              <a:spcAft>
                <a:spcPts val="0"/>
              </a:spcAft>
              <a:buSzPts val="3000"/>
              <a:buNone/>
            </a:pPr>
            <a:r>
              <a:rPr lang="en-US" sz="1800">
                <a:latin typeface="Arial"/>
                <a:ea typeface="Arial"/>
                <a:cs typeface="Arial"/>
                <a:sym typeface="Arial"/>
              </a:rPr>
              <a:t>In this paper, each expert within an MoE is a feed-forward neural network with an identical architecture. However, more complex architectures could be used; e.g., we can even create “hierarchical” MoE modules by implementing each expert as another MoE! Both the experts and the gating mechanism are jointly trained along with other network parameters via gradient descent.</a:t>
            </a:r>
            <a:endParaRPr sz="1800">
              <a:latin typeface="Arial"/>
              <a:ea typeface="Arial"/>
              <a:cs typeface="Arial"/>
              <a:sym typeface="Arial"/>
            </a:endParaRPr>
          </a:p>
          <a:p>
            <a:pPr indent="0" lvl="0" marL="914400" rtl="0" algn="l">
              <a:lnSpc>
                <a:spcPct val="100000"/>
              </a:lnSpc>
              <a:spcBef>
                <a:spcPts val="0"/>
              </a:spcBef>
              <a:spcAft>
                <a:spcPts val="0"/>
              </a:spcAft>
              <a:buNone/>
            </a:pPr>
            <a:r>
              <a:t/>
            </a:r>
            <a:endParaRPr sz="1800">
              <a:latin typeface="Arial"/>
              <a:ea typeface="Arial"/>
              <a:cs typeface="Arial"/>
              <a:sym typeface="Arial"/>
            </a:endParaRPr>
          </a:p>
          <a:p>
            <a:pPr indent="457200" lvl="0" marL="0" rtl="0" algn="l">
              <a:lnSpc>
                <a:spcPct val="100000"/>
              </a:lnSpc>
              <a:spcBef>
                <a:spcPts val="0"/>
              </a:spcBef>
              <a:spcAft>
                <a:spcPts val="0"/>
              </a:spcAft>
              <a:buNone/>
            </a:pPr>
            <a:r>
              <a:t/>
            </a:r>
            <a:endParaRPr sz="1800">
              <a:latin typeface="Arial"/>
              <a:ea typeface="Arial"/>
              <a:cs typeface="Arial"/>
              <a:sym typeface="Arial"/>
            </a:endParaRPr>
          </a:p>
          <a:p>
            <a:pPr indent="457200" lvl="0" marL="0" rtl="0" algn="l">
              <a:lnSpc>
                <a:spcPct val="100000"/>
              </a:lnSpc>
              <a:spcBef>
                <a:spcPts val="0"/>
              </a:spcBef>
              <a:spcAft>
                <a:spcPts val="0"/>
              </a:spcAft>
              <a:buNone/>
            </a:pPr>
            <a:r>
              <a:t/>
            </a:r>
            <a:endParaRPr sz="1800">
              <a:latin typeface="Arial"/>
              <a:ea typeface="Arial"/>
              <a:cs typeface="Arial"/>
              <a:sym typeface="Arial"/>
            </a:endParaRPr>
          </a:p>
          <a:p>
            <a:pPr indent="0" lvl="0" marL="0" rtl="0" algn="l">
              <a:lnSpc>
                <a:spcPct val="100000"/>
              </a:lnSpc>
              <a:spcBef>
                <a:spcPts val="0"/>
              </a:spcBef>
              <a:spcAft>
                <a:spcPts val="0"/>
              </a:spcAft>
              <a:buSzPts val="3000"/>
              <a:buNone/>
            </a:pPr>
            <a:r>
              <a:rPr lang="en-US" sz="1800">
                <a:latin typeface="Arial"/>
                <a:ea typeface="Arial"/>
                <a:cs typeface="Arial"/>
                <a:sym typeface="Arial"/>
              </a:rPr>
              <a:t> </a:t>
            </a:r>
            <a:endParaRPr b="1" sz="1800">
              <a:solidFill>
                <a:schemeClr val="dk1"/>
              </a:solidFill>
              <a:latin typeface="Arial"/>
              <a:ea typeface="Arial"/>
              <a:cs typeface="Arial"/>
              <a:sym typeface="Arial"/>
            </a:endParaRPr>
          </a:p>
          <a:p>
            <a:pPr indent="0" lvl="0" marL="0" rtl="0" algn="l">
              <a:lnSpc>
                <a:spcPct val="100000"/>
              </a:lnSpc>
              <a:spcBef>
                <a:spcPts val="0"/>
              </a:spcBef>
              <a:spcAft>
                <a:spcPts val="0"/>
              </a:spcAft>
              <a:buSzPts val="3000"/>
              <a:buNone/>
            </a:pPr>
            <a:r>
              <a:t/>
            </a:r>
            <a:endParaRPr b="1" sz="1800">
              <a:solidFill>
                <a:schemeClr val="dk1"/>
              </a:solidFill>
              <a:latin typeface="Arial"/>
              <a:ea typeface="Arial"/>
              <a:cs typeface="Arial"/>
              <a:sym typeface="Arial"/>
            </a:endParaRPr>
          </a:p>
        </p:txBody>
      </p:sp>
      <p:sp>
        <p:nvSpPr>
          <p:cNvPr id="183" name="Google Shape;183;g300175e8045_0_210"/>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84" name="Google Shape;184;g300175e8045_0_210"/>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85" name="Google Shape;185;g300175e8045_0_210"/>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186" name="Google Shape;186;g300175e8045_0_210"/>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187" name="Google Shape;187;g300175e8045_0_210"/>
          <p:cNvSpPr txBox="1"/>
          <p:nvPr/>
        </p:nvSpPr>
        <p:spPr>
          <a:xfrm>
            <a:off x="376810" y="204051"/>
            <a:ext cx="10910100" cy="430800"/>
          </a:xfrm>
          <a:prstGeom prst="rect">
            <a:avLst/>
          </a:prstGeom>
          <a:noFill/>
          <a:ln>
            <a:noFill/>
          </a:ln>
        </p:spPr>
        <p:txBody>
          <a:bodyPr anchorCtr="0" anchor="t" bIns="45700" lIns="91425" spcFirstLastPara="1" rIns="91425" wrap="square" tIns="45700">
            <a:spAutoFit/>
          </a:bodyPr>
          <a:lstStyle/>
          <a:p>
            <a:pPr indent="0" lvl="0" marL="0" rtl="0" algn="l">
              <a:spcBef>
                <a:spcPts val="600"/>
              </a:spcBef>
              <a:spcAft>
                <a:spcPts val="0"/>
              </a:spcAft>
              <a:buClr>
                <a:schemeClr val="dk1"/>
              </a:buClr>
              <a:buFont typeface="Arial"/>
              <a:buNone/>
            </a:pPr>
            <a:r>
              <a:rPr b="1" lang="en-US" sz="2200">
                <a:solidFill>
                  <a:schemeClr val="lt1"/>
                </a:solidFill>
                <a:latin typeface="Roboto"/>
                <a:ea typeface="Roboto"/>
                <a:cs typeface="Roboto"/>
                <a:sym typeface="Roboto"/>
              </a:rPr>
              <a:t>Outrageously Large Neural Networks: The Sparsely-Gated MoE Layer</a:t>
            </a:r>
            <a:endParaRPr b="1" sz="2400">
              <a:solidFill>
                <a:schemeClr val="lt1"/>
              </a:solidFill>
              <a:latin typeface="Roboto"/>
              <a:ea typeface="Roboto"/>
              <a:cs typeface="Roboto"/>
              <a:sym typeface="Roboto"/>
            </a:endParaRPr>
          </a:p>
        </p:txBody>
      </p:sp>
      <p:sp>
        <p:nvSpPr>
          <p:cNvPr id="188" name="Google Shape;188;g300175e8045_0_210"/>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8"/>
          <p:cNvSpPr/>
          <p:nvPr/>
        </p:nvSpPr>
        <p:spPr>
          <a:xfrm flipH="1" rot="10800000">
            <a:off x="0" y="6437013"/>
            <a:ext cx="12192000" cy="420987"/>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94" name="Google Shape;194;p8"/>
          <p:cNvSpPr txBox="1"/>
          <p:nvPr/>
        </p:nvSpPr>
        <p:spPr>
          <a:xfrm>
            <a:off x="4548417" y="3123892"/>
            <a:ext cx="3095164"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A5A5A5"/>
                </a:solidFill>
                <a:latin typeface="Arial"/>
                <a:ea typeface="Arial"/>
                <a:cs typeface="Arial"/>
                <a:sym typeface="Arial"/>
              </a:rPr>
              <a:t>CHART / GRAPH</a:t>
            </a:r>
            <a:endParaRPr b="0" i="0" sz="1400" u="none" cap="none" strike="noStrike">
              <a:solidFill>
                <a:srgbClr val="000000"/>
              </a:solidFill>
              <a:latin typeface="Arial"/>
              <a:ea typeface="Arial"/>
              <a:cs typeface="Arial"/>
              <a:sym typeface="Arial"/>
            </a:endParaRPr>
          </a:p>
        </p:txBody>
      </p:sp>
      <p:sp>
        <p:nvSpPr>
          <p:cNvPr id="195" name="Google Shape;195;p8"/>
          <p:cNvSpPr txBox="1"/>
          <p:nvPr/>
        </p:nvSpPr>
        <p:spPr>
          <a:xfrm>
            <a:off x="9335597" y="6524381"/>
            <a:ext cx="2473415" cy="23079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96" name="Google Shape;196;p8"/>
          <p:cNvSpPr/>
          <p:nvPr/>
        </p:nvSpPr>
        <p:spPr>
          <a:xfrm flipH="1" rot="10800000">
            <a:off x="0" y="0"/>
            <a:ext cx="12192000" cy="86822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197" name="Google Shape;197;p8"/>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198" name="Google Shape;198;p8"/>
          <p:cNvSpPr txBox="1"/>
          <p:nvPr/>
        </p:nvSpPr>
        <p:spPr>
          <a:xfrm>
            <a:off x="376810" y="204051"/>
            <a:ext cx="10910100" cy="430800"/>
          </a:xfrm>
          <a:prstGeom prst="rect">
            <a:avLst/>
          </a:prstGeom>
          <a:noFill/>
          <a:ln>
            <a:noFill/>
          </a:ln>
        </p:spPr>
        <p:txBody>
          <a:bodyPr anchorCtr="0" anchor="t" bIns="45700" lIns="91425" spcFirstLastPara="1" rIns="91425" wrap="square" tIns="45700">
            <a:spAutoFit/>
          </a:bodyPr>
          <a:lstStyle/>
          <a:p>
            <a:pPr indent="0" lvl="0" marL="0" rtl="0" algn="l">
              <a:spcBef>
                <a:spcPts val="600"/>
              </a:spcBef>
              <a:spcAft>
                <a:spcPts val="0"/>
              </a:spcAft>
              <a:buClr>
                <a:schemeClr val="dk1"/>
              </a:buClr>
              <a:buFont typeface="Arial"/>
              <a:buNone/>
            </a:pPr>
            <a:r>
              <a:rPr b="1" lang="en-US" sz="2200">
                <a:solidFill>
                  <a:schemeClr val="lt1"/>
                </a:solidFill>
                <a:latin typeface="Roboto"/>
                <a:ea typeface="Roboto"/>
                <a:cs typeface="Roboto"/>
                <a:sym typeface="Roboto"/>
              </a:rPr>
              <a:t>Outrageously Large Neural Networks: The Sparsely-Gated MoE Layer</a:t>
            </a:r>
            <a:endParaRPr sz="2400">
              <a:solidFill>
                <a:schemeClr val="lt1"/>
              </a:solidFill>
            </a:endParaRPr>
          </a:p>
        </p:txBody>
      </p:sp>
      <p:pic>
        <p:nvPicPr>
          <p:cNvPr id="199" name="Google Shape;199;p8"/>
          <p:cNvPicPr preferRelativeResize="0"/>
          <p:nvPr/>
        </p:nvPicPr>
        <p:blipFill>
          <a:blip r:embed="rId4">
            <a:alphaModFix/>
          </a:blip>
          <a:stretch>
            <a:fillRect/>
          </a:stretch>
        </p:blipFill>
        <p:spPr>
          <a:xfrm>
            <a:off x="298300" y="1260375"/>
            <a:ext cx="10004951" cy="5176650"/>
          </a:xfrm>
          <a:prstGeom prst="rect">
            <a:avLst/>
          </a:prstGeom>
          <a:solidFill>
            <a:srgbClr val="D8D8D8"/>
          </a:solidFill>
          <a:ln>
            <a:noFill/>
          </a:ln>
        </p:spPr>
      </p:pic>
      <p:sp>
        <p:nvSpPr>
          <p:cNvPr id="200" name="Google Shape;200;p8"/>
          <p:cNvSpPr txBox="1"/>
          <p:nvPr/>
        </p:nvSpPr>
        <p:spPr>
          <a:xfrm>
            <a:off x="376800" y="972750"/>
            <a:ext cx="4867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solidFill>
                  <a:srgbClr val="E84B36"/>
                </a:solidFill>
              </a:rPr>
              <a:t>Structure of the MoE Layer</a:t>
            </a:r>
            <a:endParaRPr b="1" sz="2600">
              <a:solidFill>
                <a:srgbClr val="E84B36"/>
              </a:solidFill>
            </a:endParaRPr>
          </a:p>
        </p:txBody>
      </p:sp>
      <p:sp>
        <p:nvSpPr>
          <p:cNvPr id="201" name="Google Shape;201;p8"/>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g300175e8045_0_234"/>
          <p:cNvPicPr preferRelativeResize="0"/>
          <p:nvPr/>
        </p:nvPicPr>
        <p:blipFill>
          <a:blip r:embed="rId3">
            <a:alphaModFix/>
          </a:blip>
          <a:stretch>
            <a:fillRect/>
          </a:stretch>
        </p:blipFill>
        <p:spPr>
          <a:xfrm>
            <a:off x="7370250" y="2172575"/>
            <a:ext cx="4647725" cy="2721375"/>
          </a:xfrm>
          <a:prstGeom prst="rect">
            <a:avLst/>
          </a:prstGeom>
          <a:noFill/>
          <a:ln>
            <a:noFill/>
          </a:ln>
        </p:spPr>
      </p:pic>
      <p:sp>
        <p:nvSpPr>
          <p:cNvPr id="207" name="Google Shape;207;g300175e8045_0_234"/>
          <p:cNvSpPr txBox="1"/>
          <p:nvPr>
            <p:ph idx="1" type="body"/>
          </p:nvPr>
        </p:nvSpPr>
        <p:spPr>
          <a:xfrm>
            <a:off x="376800" y="1018500"/>
            <a:ext cx="6993300" cy="492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1" lang="en-US" sz="2600">
                <a:solidFill>
                  <a:srgbClr val="E84B36"/>
                </a:solidFill>
                <a:latin typeface="Arial"/>
                <a:ea typeface="Arial"/>
                <a:cs typeface="Arial"/>
                <a:sym typeface="Arial"/>
              </a:rPr>
              <a:t>Computing the output of an MoE module</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None/>
            </a:pPr>
            <a:r>
              <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None/>
            </a:pPr>
            <a:r>
              <a:rPr lang="en-US" sz="1800">
                <a:latin typeface="Arial"/>
                <a:ea typeface="Arial"/>
                <a:cs typeface="Arial"/>
                <a:sym typeface="Arial"/>
              </a:rPr>
              <a:t>A learned gating network (G) decides which experts (E) to send a part of the input. The gating network or router outputs a sparse n-dimensional vector (n is the number of experts). </a:t>
            </a:r>
            <a:endParaRPr sz="1800">
              <a:latin typeface="Arial"/>
              <a:ea typeface="Arial"/>
              <a:cs typeface="Arial"/>
              <a:sym typeface="Arial"/>
            </a:endParaRPr>
          </a:p>
          <a:p>
            <a:pPr indent="0" lvl="0" marL="0" rtl="0" algn="l">
              <a:lnSpc>
                <a:spcPct val="100000"/>
              </a:lnSpc>
              <a:spcBef>
                <a:spcPts val="0"/>
              </a:spcBef>
              <a:spcAft>
                <a:spcPts val="0"/>
              </a:spcAft>
              <a:buNone/>
            </a:pPr>
            <a:r>
              <a:t/>
            </a:r>
            <a:endParaRPr sz="18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800">
                <a:latin typeface="Arial"/>
                <a:ea typeface="Arial"/>
                <a:cs typeface="Arial"/>
                <a:sym typeface="Arial"/>
              </a:rPr>
              <a:t>The router’s output is sparse—experts that receive a weight of zero are no longer considered when computing the output of an MoE so we save compute!</a:t>
            </a:r>
            <a:endParaRPr sz="1800">
              <a:latin typeface="Arial"/>
              <a:ea typeface="Arial"/>
              <a:cs typeface="Arial"/>
              <a:sym typeface="Arial"/>
            </a:endParaRPr>
          </a:p>
          <a:p>
            <a:pPr indent="457200" lvl="0" marL="0" rtl="0" algn="l">
              <a:lnSpc>
                <a:spcPct val="100000"/>
              </a:lnSpc>
              <a:spcBef>
                <a:spcPts val="0"/>
              </a:spcBef>
              <a:spcAft>
                <a:spcPts val="0"/>
              </a:spcAft>
              <a:buClr>
                <a:schemeClr val="dk1"/>
              </a:buClr>
              <a:buSzPts val="1100"/>
              <a:buFont typeface="Arial"/>
              <a:buNone/>
            </a:pPr>
            <a:r>
              <a:t/>
            </a:r>
            <a:endParaRPr sz="1800">
              <a:latin typeface="Arial"/>
              <a:ea typeface="Arial"/>
              <a:cs typeface="Arial"/>
              <a:sym typeface="Arial"/>
            </a:endParaRPr>
          </a:p>
          <a:p>
            <a:pPr indent="457200" lvl="0" marL="0" rtl="0" algn="l">
              <a:lnSpc>
                <a:spcPct val="100000"/>
              </a:lnSpc>
              <a:spcBef>
                <a:spcPts val="0"/>
              </a:spcBef>
              <a:spcAft>
                <a:spcPts val="0"/>
              </a:spcAft>
              <a:buNone/>
            </a:pPr>
            <a:r>
              <a:t/>
            </a:r>
            <a:endParaRPr sz="18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800">
                <a:latin typeface="Arial"/>
                <a:ea typeface="Arial"/>
                <a:cs typeface="Arial"/>
                <a:sym typeface="Arial"/>
              </a:rPr>
              <a:t>If the number of experts is very large, we can reduce the branching factor by using a two-level hierarchical MoE. In a hierarchical MoE, a primary gating network chooses a sparse weighted combination of “experts", each of which is itself a secondary mixture-of-experts with its own gating network. </a:t>
            </a:r>
            <a:endParaRPr sz="1800">
              <a:latin typeface="Arial"/>
              <a:ea typeface="Arial"/>
              <a:cs typeface="Arial"/>
              <a:sym typeface="Arial"/>
            </a:endParaRPr>
          </a:p>
          <a:p>
            <a:pPr indent="0" lvl="0" marL="0" rtl="0" algn="l">
              <a:lnSpc>
                <a:spcPct val="100000"/>
              </a:lnSpc>
              <a:spcBef>
                <a:spcPts val="0"/>
              </a:spcBef>
              <a:spcAft>
                <a:spcPts val="0"/>
              </a:spcAft>
              <a:buSzPts val="3000"/>
              <a:buNone/>
            </a:pPr>
            <a:r>
              <a:t/>
            </a:r>
            <a:endParaRPr sz="1800">
              <a:latin typeface="Arial"/>
              <a:ea typeface="Arial"/>
              <a:cs typeface="Arial"/>
              <a:sym typeface="Arial"/>
            </a:endParaRPr>
          </a:p>
          <a:p>
            <a:pPr indent="0" lvl="0" marL="0" rtl="0" algn="l">
              <a:lnSpc>
                <a:spcPct val="100000"/>
              </a:lnSpc>
              <a:spcBef>
                <a:spcPts val="0"/>
              </a:spcBef>
              <a:spcAft>
                <a:spcPts val="0"/>
              </a:spcAft>
              <a:buSzPts val="3000"/>
              <a:buNone/>
            </a:pPr>
            <a:r>
              <a:t/>
            </a:r>
            <a:endParaRPr b="1" sz="1800">
              <a:solidFill>
                <a:schemeClr val="dk1"/>
              </a:solidFill>
              <a:latin typeface="Arial"/>
              <a:ea typeface="Arial"/>
              <a:cs typeface="Arial"/>
              <a:sym typeface="Arial"/>
            </a:endParaRPr>
          </a:p>
        </p:txBody>
      </p:sp>
      <p:sp>
        <p:nvSpPr>
          <p:cNvPr id="208" name="Google Shape;208;g300175e8045_0_234"/>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209" name="Google Shape;209;g300175e8045_0_234"/>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210" name="Google Shape;210;g300175e8045_0_234"/>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211" name="Google Shape;211;g300175e8045_0_234"/>
          <p:cNvPicPr preferRelativeResize="0"/>
          <p:nvPr/>
        </p:nvPicPr>
        <p:blipFill rotWithShape="1">
          <a:blip r:embed="rId4">
            <a:alphaModFix/>
          </a:blip>
          <a:srcRect b="0" l="0" r="0" t="0"/>
          <a:stretch/>
        </p:blipFill>
        <p:spPr>
          <a:xfrm>
            <a:off x="11554210" y="228014"/>
            <a:ext cx="277906" cy="401420"/>
          </a:xfrm>
          <a:prstGeom prst="rect">
            <a:avLst/>
          </a:prstGeom>
          <a:noFill/>
          <a:ln>
            <a:noFill/>
          </a:ln>
        </p:spPr>
      </p:pic>
      <p:sp>
        <p:nvSpPr>
          <p:cNvPr id="212" name="Google Shape;212;g300175e8045_0_234"/>
          <p:cNvSpPr txBox="1"/>
          <p:nvPr/>
        </p:nvSpPr>
        <p:spPr>
          <a:xfrm>
            <a:off x="376810" y="204051"/>
            <a:ext cx="10910100" cy="430800"/>
          </a:xfrm>
          <a:prstGeom prst="rect">
            <a:avLst/>
          </a:prstGeom>
          <a:noFill/>
          <a:ln>
            <a:noFill/>
          </a:ln>
        </p:spPr>
        <p:txBody>
          <a:bodyPr anchorCtr="0" anchor="t" bIns="45700" lIns="91425" spcFirstLastPara="1" rIns="91425" wrap="square" tIns="45700">
            <a:spAutoFit/>
          </a:bodyPr>
          <a:lstStyle/>
          <a:p>
            <a:pPr indent="0" lvl="0" marL="0" rtl="0" algn="l">
              <a:spcBef>
                <a:spcPts val="600"/>
              </a:spcBef>
              <a:spcAft>
                <a:spcPts val="0"/>
              </a:spcAft>
              <a:buClr>
                <a:schemeClr val="dk1"/>
              </a:buClr>
              <a:buFont typeface="Arial"/>
              <a:buNone/>
            </a:pPr>
            <a:r>
              <a:rPr b="1" lang="en-US" sz="2200">
                <a:solidFill>
                  <a:schemeClr val="lt1"/>
                </a:solidFill>
                <a:latin typeface="Roboto"/>
                <a:ea typeface="Roboto"/>
                <a:cs typeface="Roboto"/>
                <a:sym typeface="Roboto"/>
              </a:rPr>
              <a:t>Outrageously Large Neural Networks: The Sparsely-Gated MoE Layer</a:t>
            </a:r>
            <a:endParaRPr b="1" sz="2400">
              <a:solidFill>
                <a:schemeClr val="lt1"/>
              </a:solidFill>
              <a:latin typeface="Roboto"/>
              <a:ea typeface="Roboto"/>
              <a:cs typeface="Roboto"/>
              <a:sym typeface="Roboto"/>
            </a:endParaRPr>
          </a:p>
        </p:txBody>
      </p:sp>
      <p:sp>
        <p:nvSpPr>
          <p:cNvPr id="213" name="Google Shape;213;g300175e8045_0_234"/>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g300175e8045_0_272"/>
          <p:cNvPicPr preferRelativeResize="0"/>
          <p:nvPr/>
        </p:nvPicPr>
        <p:blipFill>
          <a:blip r:embed="rId3">
            <a:alphaModFix/>
          </a:blip>
          <a:stretch>
            <a:fillRect/>
          </a:stretch>
        </p:blipFill>
        <p:spPr>
          <a:xfrm>
            <a:off x="4124415" y="2019750"/>
            <a:ext cx="3093185" cy="731975"/>
          </a:xfrm>
          <a:prstGeom prst="rect">
            <a:avLst/>
          </a:prstGeom>
          <a:noFill/>
          <a:ln>
            <a:noFill/>
          </a:ln>
        </p:spPr>
      </p:pic>
      <p:sp>
        <p:nvSpPr>
          <p:cNvPr id="219" name="Google Shape;219;g300175e8045_0_272"/>
          <p:cNvSpPr txBox="1"/>
          <p:nvPr>
            <p:ph idx="1" type="body"/>
          </p:nvPr>
        </p:nvSpPr>
        <p:spPr>
          <a:xfrm>
            <a:off x="376800" y="1018500"/>
            <a:ext cx="6720600" cy="5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1" lang="en-US" sz="2600">
                <a:solidFill>
                  <a:srgbClr val="E84B36"/>
                </a:solidFill>
                <a:latin typeface="Arial"/>
                <a:ea typeface="Arial"/>
                <a:cs typeface="Arial"/>
                <a:sym typeface="Arial"/>
              </a:rPr>
              <a:t>Gating Mechanism</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None/>
            </a:pPr>
            <a:r>
              <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SzPts val="3000"/>
              <a:buNone/>
            </a:pPr>
            <a:r>
              <a:t/>
            </a:r>
            <a:endParaRPr b="1" sz="1800">
              <a:solidFill>
                <a:schemeClr val="dk1"/>
              </a:solidFill>
              <a:latin typeface="Arial"/>
              <a:ea typeface="Arial"/>
              <a:cs typeface="Arial"/>
              <a:sym typeface="Arial"/>
            </a:endParaRPr>
          </a:p>
        </p:txBody>
      </p:sp>
      <p:sp>
        <p:nvSpPr>
          <p:cNvPr id="220" name="Google Shape;220;g300175e8045_0_272"/>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221" name="Google Shape;221;g300175e8045_0_272"/>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222" name="Google Shape;222;g300175e8045_0_272"/>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223" name="Google Shape;223;g300175e8045_0_272"/>
          <p:cNvPicPr preferRelativeResize="0"/>
          <p:nvPr/>
        </p:nvPicPr>
        <p:blipFill rotWithShape="1">
          <a:blip r:embed="rId4">
            <a:alphaModFix/>
          </a:blip>
          <a:srcRect b="0" l="0" r="0" t="0"/>
          <a:stretch/>
        </p:blipFill>
        <p:spPr>
          <a:xfrm>
            <a:off x="11554210" y="228014"/>
            <a:ext cx="277906" cy="401420"/>
          </a:xfrm>
          <a:prstGeom prst="rect">
            <a:avLst/>
          </a:prstGeom>
          <a:noFill/>
          <a:ln>
            <a:noFill/>
          </a:ln>
        </p:spPr>
      </p:pic>
      <p:sp>
        <p:nvSpPr>
          <p:cNvPr id="224" name="Google Shape;224;g300175e8045_0_272"/>
          <p:cNvSpPr txBox="1"/>
          <p:nvPr/>
        </p:nvSpPr>
        <p:spPr>
          <a:xfrm>
            <a:off x="376810" y="204051"/>
            <a:ext cx="10910100" cy="430800"/>
          </a:xfrm>
          <a:prstGeom prst="rect">
            <a:avLst/>
          </a:prstGeom>
          <a:noFill/>
          <a:ln>
            <a:noFill/>
          </a:ln>
        </p:spPr>
        <p:txBody>
          <a:bodyPr anchorCtr="0" anchor="t" bIns="45700" lIns="91425" spcFirstLastPara="1" rIns="91425" wrap="square" tIns="45700">
            <a:spAutoFit/>
          </a:bodyPr>
          <a:lstStyle/>
          <a:p>
            <a:pPr indent="0" lvl="0" marL="0" rtl="0" algn="l">
              <a:spcBef>
                <a:spcPts val="600"/>
              </a:spcBef>
              <a:spcAft>
                <a:spcPts val="0"/>
              </a:spcAft>
              <a:buClr>
                <a:schemeClr val="dk1"/>
              </a:buClr>
              <a:buFont typeface="Arial"/>
              <a:buNone/>
            </a:pPr>
            <a:r>
              <a:rPr b="1" lang="en-US" sz="2200">
                <a:solidFill>
                  <a:schemeClr val="lt1"/>
                </a:solidFill>
                <a:latin typeface="Roboto"/>
                <a:ea typeface="Roboto"/>
                <a:cs typeface="Roboto"/>
                <a:sym typeface="Roboto"/>
              </a:rPr>
              <a:t>Outrageously Large Neural Networks: The Sparsely-Gated MoE Layer</a:t>
            </a:r>
            <a:endParaRPr b="1" sz="2400">
              <a:solidFill>
                <a:schemeClr val="lt1"/>
              </a:solidFill>
              <a:latin typeface="Roboto"/>
              <a:ea typeface="Roboto"/>
              <a:cs typeface="Roboto"/>
              <a:sym typeface="Roboto"/>
            </a:endParaRPr>
          </a:p>
        </p:txBody>
      </p:sp>
      <p:sp>
        <p:nvSpPr>
          <p:cNvPr id="225" name="Google Shape;225;g300175e8045_0_272"/>
          <p:cNvSpPr txBox="1"/>
          <p:nvPr/>
        </p:nvSpPr>
        <p:spPr>
          <a:xfrm>
            <a:off x="376800" y="1437400"/>
            <a:ext cx="109101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Roboto"/>
                <a:ea typeface="Roboto"/>
                <a:cs typeface="Roboto"/>
                <a:sym typeface="Roboto"/>
              </a:rPr>
              <a:t>Many different strategies have been proposed for routing within an MoE. The simplest approach would be to multiply our input by a weight matrix and apply softmax:</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US" sz="1800">
                <a:solidFill>
                  <a:schemeClr val="dk1"/>
                </a:solidFill>
                <a:latin typeface="Roboto"/>
                <a:ea typeface="Roboto"/>
                <a:cs typeface="Roboto"/>
                <a:sym typeface="Roboto"/>
              </a:rPr>
              <a:t>The issue with this approach is that it does not guarantee that the selection of experts will be sparse. To solve for this the authors propose a modified gating mechanism that </a:t>
            </a:r>
            <a:r>
              <a:rPr b="1" lang="en-US" sz="1800">
                <a:solidFill>
                  <a:schemeClr val="dk1"/>
                </a:solidFill>
                <a:latin typeface="Roboto"/>
                <a:ea typeface="Roboto"/>
                <a:cs typeface="Roboto"/>
                <a:sym typeface="Roboto"/>
              </a:rPr>
              <a:t>adds sparsity</a:t>
            </a:r>
            <a:r>
              <a:rPr lang="en-US" sz="1800">
                <a:solidFill>
                  <a:schemeClr val="dk1"/>
                </a:solidFill>
                <a:latin typeface="Roboto"/>
                <a:ea typeface="Roboto"/>
                <a:cs typeface="Roboto"/>
                <a:sym typeface="Roboto"/>
              </a:rPr>
              <a:t> and </a:t>
            </a:r>
            <a:r>
              <a:rPr b="1" lang="en-US" sz="1800">
                <a:solidFill>
                  <a:schemeClr val="dk1"/>
                </a:solidFill>
                <a:latin typeface="Roboto"/>
                <a:ea typeface="Roboto"/>
                <a:cs typeface="Roboto"/>
                <a:sym typeface="Roboto"/>
              </a:rPr>
              <a:t>noise</a:t>
            </a:r>
            <a:r>
              <a:rPr lang="en-US" sz="1800">
                <a:solidFill>
                  <a:schemeClr val="dk1"/>
                </a:solidFill>
                <a:latin typeface="Roboto"/>
                <a:ea typeface="Roboto"/>
                <a:cs typeface="Roboto"/>
                <a:sym typeface="Roboto"/>
              </a:rPr>
              <a:t> to this simplistic softmax gating mechanism.</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pic>
        <p:nvPicPr>
          <p:cNvPr id="226" name="Google Shape;226;g300175e8045_0_272"/>
          <p:cNvPicPr preferRelativeResize="0"/>
          <p:nvPr/>
        </p:nvPicPr>
        <p:blipFill>
          <a:blip r:embed="rId5">
            <a:alphaModFix/>
          </a:blip>
          <a:stretch>
            <a:fillRect/>
          </a:stretch>
        </p:blipFill>
        <p:spPr>
          <a:xfrm>
            <a:off x="6575738" y="3444172"/>
            <a:ext cx="5086773" cy="2816776"/>
          </a:xfrm>
          <a:prstGeom prst="rect">
            <a:avLst/>
          </a:prstGeom>
          <a:noFill/>
          <a:ln>
            <a:noFill/>
          </a:ln>
        </p:spPr>
      </p:pic>
      <p:sp>
        <p:nvSpPr>
          <p:cNvPr id="227" name="Google Shape;227;g300175e8045_0_272"/>
          <p:cNvSpPr txBox="1"/>
          <p:nvPr/>
        </p:nvSpPr>
        <p:spPr>
          <a:xfrm>
            <a:off x="376800" y="3569075"/>
            <a:ext cx="56403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b="1" lang="en-US" sz="1800">
                <a:solidFill>
                  <a:schemeClr val="dk1"/>
                </a:solidFill>
                <a:latin typeface="Roboto"/>
                <a:ea typeface="Roboto"/>
                <a:cs typeface="Roboto"/>
                <a:sym typeface="Roboto"/>
              </a:rPr>
              <a:t>Sparsity</a:t>
            </a:r>
            <a:r>
              <a:rPr lang="en-US" sz="1800">
                <a:solidFill>
                  <a:schemeClr val="dk1"/>
                </a:solidFill>
                <a:latin typeface="Roboto"/>
                <a:ea typeface="Roboto"/>
                <a:cs typeface="Roboto"/>
                <a:sym typeface="Roboto"/>
              </a:rPr>
              <a:t>: All but the output of the top-K experts are masked (i.e., set to -∞) to ensure that the selection of experts is sparse.</a:t>
            </a:r>
            <a:endParaRPr sz="1800">
              <a:solidFill>
                <a:schemeClr val="dk1"/>
              </a:solidFill>
              <a:latin typeface="Roboto"/>
              <a:ea typeface="Roboto"/>
              <a:cs typeface="Roboto"/>
              <a:sym typeface="Roboto"/>
            </a:endParaRPr>
          </a:p>
          <a:p>
            <a:pPr indent="0" lvl="0" marL="457200" rtl="0" algn="l">
              <a:spcBef>
                <a:spcPts val="0"/>
              </a:spcBef>
              <a:spcAft>
                <a:spcPts val="0"/>
              </a:spcAft>
              <a:buNone/>
            </a:pPr>
            <a:r>
              <a:t/>
            </a:r>
            <a:endParaRPr b="1"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b="1" lang="en-US" sz="1800">
                <a:solidFill>
                  <a:schemeClr val="dk1"/>
                </a:solidFill>
                <a:latin typeface="Roboto"/>
                <a:ea typeface="Roboto"/>
                <a:cs typeface="Roboto"/>
                <a:sym typeface="Roboto"/>
              </a:rPr>
              <a:t>Noise</a:t>
            </a:r>
            <a:r>
              <a:rPr lang="en-US" sz="1800">
                <a:solidFill>
                  <a:schemeClr val="dk1"/>
                </a:solidFill>
                <a:latin typeface="Roboto"/>
                <a:ea typeface="Roboto"/>
                <a:cs typeface="Roboto"/>
                <a:sym typeface="Roboto"/>
              </a:rPr>
              <a:t>: An adjustable amount of Gaussian noise is added to the output of the router prior to applying softmax. (We need this for load balancing!)</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228" name="Google Shape;228;g300175e8045_0_272"/>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g300175e8045_0_252"/>
          <p:cNvPicPr preferRelativeResize="0"/>
          <p:nvPr/>
        </p:nvPicPr>
        <p:blipFill>
          <a:blip r:embed="rId3">
            <a:alphaModFix/>
          </a:blip>
          <a:stretch>
            <a:fillRect/>
          </a:stretch>
        </p:blipFill>
        <p:spPr>
          <a:xfrm>
            <a:off x="2641738" y="3736637"/>
            <a:ext cx="5531337" cy="2465338"/>
          </a:xfrm>
          <a:prstGeom prst="rect">
            <a:avLst/>
          </a:prstGeom>
          <a:noFill/>
          <a:ln>
            <a:noFill/>
          </a:ln>
        </p:spPr>
      </p:pic>
      <p:sp>
        <p:nvSpPr>
          <p:cNvPr id="234" name="Google Shape;234;g300175e8045_0_252"/>
          <p:cNvSpPr txBox="1"/>
          <p:nvPr>
            <p:ph idx="1" type="body"/>
          </p:nvPr>
        </p:nvSpPr>
        <p:spPr>
          <a:xfrm>
            <a:off x="376800" y="1018500"/>
            <a:ext cx="6720600" cy="5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1" lang="en-US" sz="2600">
                <a:solidFill>
                  <a:srgbClr val="E84B36"/>
                </a:solidFill>
                <a:latin typeface="Arial"/>
                <a:ea typeface="Arial"/>
                <a:cs typeface="Arial"/>
                <a:sym typeface="Arial"/>
              </a:rPr>
              <a:t>Load Balancing</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None/>
            </a:pPr>
            <a:r>
              <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SzPts val="3000"/>
              <a:buNone/>
            </a:pPr>
            <a:r>
              <a:t/>
            </a:r>
            <a:endParaRPr b="1" sz="1800">
              <a:solidFill>
                <a:schemeClr val="dk1"/>
              </a:solidFill>
              <a:latin typeface="Arial"/>
              <a:ea typeface="Arial"/>
              <a:cs typeface="Arial"/>
              <a:sym typeface="Arial"/>
            </a:endParaRPr>
          </a:p>
        </p:txBody>
      </p:sp>
      <p:sp>
        <p:nvSpPr>
          <p:cNvPr id="235" name="Google Shape;235;g300175e8045_0_252"/>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236" name="Google Shape;236;g300175e8045_0_252"/>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237" name="Google Shape;237;g300175e8045_0_252"/>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238" name="Google Shape;238;g300175e8045_0_252"/>
          <p:cNvPicPr preferRelativeResize="0"/>
          <p:nvPr/>
        </p:nvPicPr>
        <p:blipFill rotWithShape="1">
          <a:blip r:embed="rId4">
            <a:alphaModFix/>
          </a:blip>
          <a:srcRect b="0" l="0" r="0" t="0"/>
          <a:stretch/>
        </p:blipFill>
        <p:spPr>
          <a:xfrm>
            <a:off x="11554210" y="228014"/>
            <a:ext cx="277906" cy="401420"/>
          </a:xfrm>
          <a:prstGeom prst="rect">
            <a:avLst/>
          </a:prstGeom>
          <a:noFill/>
          <a:ln>
            <a:noFill/>
          </a:ln>
        </p:spPr>
      </p:pic>
      <p:sp>
        <p:nvSpPr>
          <p:cNvPr id="239" name="Google Shape;239;g300175e8045_0_252"/>
          <p:cNvSpPr txBox="1"/>
          <p:nvPr/>
        </p:nvSpPr>
        <p:spPr>
          <a:xfrm>
            <a:off x="376810" y="204051"/>
            <a:ext cx="10910100" cy="430800"/>
          </a:xfrm>
          <a:prstGeom prst="rect">
            <a:avLst/>
          </a:prstGeom>
          <a:noFill/>
          <a:ln>
            <a:noFill/>
          </a:ln>
        </p:spPr>
        <p:txBody>
          <a:bodyPr anchorCtr="0" anchor="t" bIns="45700" lIns="91425" spcFirstLastPara="1" rIns="91425" wrap="square" tIns="45700">
            <a:spAutoFit/>
          </a:bodyPr>
          <a:lstStyle/>
          <a:p>
            <a:pPr indent="0" lvl="0" marL="0" rtl="0" algn="l">
              <a:spcBef>
                <a:spcPts val="600"/>
              </a:spcBef>
              <a:spcAft>
                <a:spcPts val="0"/>
              </a:spcAft>
              <a:buClr>
                <a:schemeClr val="dk1"/>
              </a:buClr>
              <a:buFont typeface="Arial"/>
              <a:buNone/>
            </a:pPr>
            <a:r>
              <a:rPr b="1" lang="en-US" sz="2200">
                <a:solidFill>
                  <a:schemeClr val="lt1"/>
                </a:solidFill>
                <a:latin typeface="Roboto"/>
                <a:ea typeface="Roboto"/>
                <a:cs typeface="Roboto"/>
                <a:sym typeface="Roboto"/>
              </a:rPr>
              <a:t>Outrageously Large Neural Networks: The Sparsely-Gated MoE Layer</a:t>
            </a:r>
            <a:endParaRPr b="1" sz="2400">
              <a:solidFill>
                <a:schemeClr val="lt1"/>
              </a:solidFill>
              <a:latin typeface="Roboto"/>
              <a:ea typeface="Roboto"/>
              <a:cs typeface="Roboto"/>
              <a:sym typeface="Roboto"/>
            </a:endParaRPr>
          </a:p>
        </p:txBody>
      </p:sp>
      <p:sp>
        <p:nvSpPr>
          <p:cNvPr id="240" name="Google Shape;240;g300175e8045_0_252"/>
          <p:cNvSpPr txBox="1"/>
          <p:nvPr/>
        </p:nvSpPr>
        <p:spPr>
          <a:xfrm>
            <a:off x="376788" y="1533300"/>
            <a:ext cx="109101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Roboto"/>
                <a:ea typeface="Roboto"/>
                <a:cs typeface="Roboto"/>
                <a:sym typeface="Roboto"/>
              </a:rPr>
              <a:t>One issue with MoEs is that the network has a tendency to repeatedly utilize the same few experts during training. Instead of learning to use all experts uniformly, the gating mechanism will converge to a state that always selects the same set of experts for every input. This is a self-fulfilling loop—</a:t>
            </a:r>
            <a:r>
              <a:rPr i="1" lang="en-US" sz="1800">
                <a:solidFill>
                  <a:schemeClr val="dk1"/>
                </a:solidFill>
                <a:latin typeface="Roboto"/>
                <a:ea typeface="Roboto"/>
                <a:cs typeface="Roboto"/>
                <a:sym typeface="Roboto"/>
              </a:rPr>
              <a:t>if one expert is selected most frequently, it will be trained more rapidly and, therefore, continue to be selected over the other experts!</a:t>
            </a:r>
            <a:endParaRPr i="1" sz="1800">
              <a:solidFill>
                <a:schemeClr val="dk1"/>
              </a:solidFill>
              <a:latin typeface="Roboto"/>
              <a:ea typeface="Roboto"/>
              <a:cs typeface="Roboto"/>
              <a:sym typeface="Roboto"/>
            </a:endParaRPr>
          </a:p>
        </p:txBody>
      </p:sp>
      <p:sp>
        <p:nvSpPr>
          <p:cNvPr id="241" name="Google Shape;241;g300175e8045_0_252"/>
          <p:cNvSpPr txBox="1"/>
          <p:nvPr/>
        </p:nvSpPr>
        <p:spPr>
          <a:xfrm>
            <a:off x="376800" y="3103200"/>
            <a:ext cx="909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Roboto"/>
                <a:ea typeface="Roboto"/>
                <a:cs typeface="Roboto"/>
                <a:sym typeface="Roboto"/>
              </a:rPr>
              <a:t>Apart from adding noise to the standard router output, the authors define an additional loss                         which is added to the overall loss function for the model.</a:t>
            </a:r>
            <a:endParaRPr sz="1800">
              <a:solidFill>
                <a:schemeClr val="dk1"/>
              </a:solidFill>
              <a:latin typeface="Roboto"/>
              <a:ea typeface="Roboto"/>
              <a:cs typeface="Roboto"/>
              <a:sym typeface="Roboto"/>
            </a:endParaRPr>
          </a:p>
        </p:txBody>
      </p:sp>
      <p:pic>
        <p:nvPicPr>
          <p:cNvPr id="242" name="Google Shape;242;g300175e8045_0_252"/>
          <p:cNvPicPr preferRelativeResize="0"/>
          <p:nvPr/>
        </p:nvPicPr>
        <p:blipFill>
          <a:blip r:embed="rId5">
            <a:alphaModFix/>
          </a:blip>
          <a:stretch>
            <a:fillRect/>
          </a:stretch>
        </p:blipFill>
        <p:spPr>
          <a:xfrm>
            <a:off x="926738" y="3454638"/>
            <a:ext cx="1299575" cy="281975"/>
          </a:xfrm>
          <a:prstGeom prst="rect">
            <a:avLst/>
          </a:prstGeom>
          <a:noFill/>
          <a:ln>
            <a:noFill/>
          </a:ln>
        </p:spPr>
      </p:pic>
      <p:sp>
        <p:nvSpPr>
          <p:cNvPr id="243" name="Google Shape;243;g300175e8045_0_252"/>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g3006984d7f4_4_80"/>
          <p:cNvPicPr preferRelativeResize="0"/>
          <p:nvPr/>
        </p:nvPicPr>
        <p:blipFill>
          <a:blip r:embed="rId3">
            <a:alphaModFix/>
          </a:blip>
          <a:stretch>
            <a:fillRect/>
          </a:stretch>
        </p:blipFill>
        <p:spPr>
          <a:xfrm>
            <a:off x="3066175" y="1271287"/>
            <a:ext cx="5531337" cy="2465338"/>
          </a:xfrm>
          <a:prstGeom prst="rect">
            <a:avLst/>
          </a:prstGeom>
          <a:noFill/>
          <a:ln>
            <a:noFill/>
          </a:ln>
        </p:spPr>
      </p:pic>
      <p:sp>
        <p:nvSpPr>
          <p:cNvPr id="249" name="Google Shape;249;g3006984d7f4_4_80"/>
          <p:cNvSpPr txBox="1"/>
          <p:nvPr>
            <p:ph idx="1" type="body"/>
          </p:nvPr>
        </p:nvSpPr>
        <p:spPr>
          <a:xfrm>
            <a:off x="376800" y="1018500"/>
            <a:ext cx="6720600" cy="5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1" lang="en-US" sz="2600">
                <a:solidFill>
                  <a:srgbClr val="E84B36"/>
                </a:solidFill>
                <a:latin typeface="Arial"/>
                <a:ea typeface="Arial"/>
                <a:cs typeface="Arial"/>
                <a:sym typeface="Arial"/>
              </a:rPr>
              <a:t>Load Balancing</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None/>
            </a:pPr>
            <a:r>
              <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SzPts val="3000"/>
              <a:buNone/>
            </a:pPr>
            <a:r>
              <a:t/>
            </a:r>
            <a:endParaRPr b="1" sz="1800">
              <a:solidFill>
                <a:schemeClr val="dk1"/>
              </a:solidFill>
              <a:latin typeface="Arial"/>
              <a:ea typeface="Arial"/>
              <a:cs typeface="Arial"/>
              <a:sym typeface="Arial"/>
            </a:endParaRPr>
          </a:p>
        </p:txBody>
      </p:sp>
      <p:sp>
        <p:nvSpPr>
          <p:cNvPr id="250" name="Google Shape;250;g3006984d7f4_4_80"/>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251" name="Google Shape;251;g3006984d7f4_4_80"/>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252" name="Google Shape;252;g3006984d7f4_4_80"/>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253" name="Google Shape;253;g3006984d7f4_4_80"/>
          <p:cNvPicPr preferRelativeResize="0"/>
          <p:nvPr/>
        </p:nvPicPr>
        <p:blipFill rotWithShape="1">
          <a:blip r:embed="rId4">
            <a:alphaModFix/>
          </a:blip>
          <a:srcRect b="0" l="0" r="0" t="0"/>
          <a:stretch/>
        </p:blipFill>
        <p:spPr>
          <a:xfrm>
            <a:off x="11554210" y="228014"/>
            <a:ext cx="277906" cy="401420"/>
          </a:xfrm>
          <a:prstGeom prst="rect">
            <a:avLst/>
          </a:prstGeom>
          <a:noFill/>
          <a:ln>
            <a:noFill/>
          </a:ln>
        </p:spPr>
      </p:pic>
      <p:sp>
        <p:nvSpPr>
          <p:cNvPr id="254" name="Google Shape;254;g3006984d7f4_4_80"/>
          <p:cNvSpPr txBox="1"/>
          <p:nvPr/>
        </p:nvSpPr>
        <p:spPr>
          <a:xfrm>
            <a:off x="376810" y="204051"/>
            <a:ext cx="10910100" cy="430800"/>
          </a:xfrm>
          <a:prstGeom prst="rect">
            <a:avLst/>
          </a:prstGeom>
          <a:noFill/>
          <a:ln>
            <a:noFill/>
          </a:ln>
        </p:spPr>
        <p:txBody>
          <a:bodyPr anchorCtr="0" anchor="t" bIns="45700" lIns="91425" spcFirstLastPara="1" rIns="91425" wrap="square" tIns="45700">
            <a:spAutoFit/>
          </a:bodyPr>
          <a:lstStyle/>
          <a:p>
            <a:pPr indent="0" lvl="0" marL="0" rtl="0" algn="l">
              <a:spcBef>
                <a:spcPts val="600"/>
              </a:spcBef>
              <a:spcAft>
                <a:spcPts val="0"/>
              </a:spcAft>
              <a:buClr>
                <a:schemeClr val="dk1"/>
              </a:buClr>
              <a:buFont typeface="Arial"/>
              <a:buNone/>
            </a:pPr>
            <a:r>
              <a:rPr b="1" lang="en-US" sz="2200">
                <a:solidFill>
                  <a:schemeClr val="lt1"/>
                </a:solidFill>
                <a:latin typeface="Roboto"/>
                <a:ea typeface="Roboto"/>
                <a:cs typeface="Roboto"/>
                <a:sym typeface="Roboto"/>
              </a:rPr>
              <a:t>Outrageously Large Neural Networks: The Sparsely-Gated MoE Layer</a:t>
            </a:r>
            <a:endParaRPr b="1" sz="2400">
              <a:solidFill>
                <a:schemeClr val="lt1"/>
              </a:solidFill>
              <a:latin typeface="Roboto"/>
              <a:ea typeface="Roboto"/>
              <a:cs typeface="Roboto"/>
              <a:sym typeface="Roboto"/>
            </a:endParaRPr>
          </a:p>
        </p:txBody>
      </p:sp>
      <p:sp>
        <p:nvSpPr>
          <p:cNvPr id="255" name="Google Shape;255;g3006984d7f4_4_80"/>
          <p:cNvSpPr txBox="1"/>
          <p:nvPr/>
        </p:nvSpPr>
        <p:spPr>
          <a:xfrm>
            <a:off x="376800" y="3768275"/>
            <a:ext cx="112956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800">
                <a:solidFill>
                  <a:schemeClr val="dk1"/>
                </a:solidFill>
                <a:latin typeface="Roboto"/>
                <a:ea typeface="Roboto"/>
                <a:cs typeface="Roboto"/>
                <a:sym typeface="Roboto"/>
              </a:rPr>
              <a:t>We define “Importance” score for each expert over a batch of input data, which can be computed by taking a sum over the gate values for each expert across the batch. </a:t>
            </a:r>
            <a:endParaRPr sz="18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8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1800">
                <a:solidFill>
                  <a:schemeClr val="dk1"/>
                </a:solidFill>
                <a:latin typeface="Roboto"/>
                <a:ea typeface="Roboto"/>
                <a:cs typeface="Roboto"/>
                <a:sym typeface="Roboto"/>
              </a:rPr>
              <a:t>Then, we can compute an auxiliary loss function by taking the squared coefficient of variation (CV) of expert importance scores. This loss term can be added to the model’s training objective to encourage experts to receive equal importance within each batch.</a:t>
            </a:r>
            <a:endParaRPr sz="18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8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8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256" name="Google Shape;256;g3006984d7f4_4_80"/>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300175e8045_0_311"/>
          <p:cNvSpPr txBox="1"/>
          <p:nvPr>
            <p:ph idx="1" type="body"/>
          </p:nvPr>
        </p:nvSpPr>
        <p:spPr>
          <a:xfrm>
            <a:off x="376800" y="1018500"/>
            <a:ext cx="6720600" cy="5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US" sz="2600">
                <a:solidFill>
                  <a:srgbClr val="E84B36"/>
                </a:solidFill>
                <a:latin typeface="Arial"/>
                <a:ea typeface="Arial"/>
                <a:cs typeface="Arial"/>
                <a:sym typeface="Arial"/>
              </a:rPr>
              <a:t>Load Balancing</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None/>
            </a:pPr>
            <a:r>
              <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SzPts val="3000"/>
              <a:buNone/>
            </a:pPr>
            <a:r>
              <a:t/>
            </a:r>
            <a:endParaRPr b="1" sz="1800">
              <a:solidFill>
                <a:schemeClr val="dk1"/>
              </a:solidFill>
              <a:latin typeface="Arial"/>
              <a:ea typeface="Arial"/>
              <a:cs typeface="Arial"/>
              <a:sym typeface="Arial"/>
            </a:endParaRPr>
          </a:p>
        </p:txBody>
      </p:sp>
      <p:sp>
        <p:nvSpPr>
          <p:cNvPr id="262" name="Google Shape;262;g300175e8045_0_311"/>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263" name="Google Shape;263;g300175e8045_0_311"/>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264" name="Google Shape;264;g300175e8045_0_311"/>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265" name="Google Shape;265;g300175e8045_0_311"/>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266" name="Google Shape;266;g300175e8045_0_311"/>
          <p:cNvSpPr txBox="1"/>
          <p:nvPr/>
        </p:nvSpPr>
        <p:spPr>
          <a:xfrm>
            <a:off x="376810" y="204051"/>
            <a:ext cx="10910100" cy="430800"/>
          </a:xfrm>
          <a:prstGeom prst="rect">
            <a:avLst/>
          </a:prstGeom>
          <a:noFill/>
          <a:ln>
            <a:noFill/>
          </a:ln>
        </p:spPr>
        <p:txBody>
          <a:bodyPr anchorCtr="0" anchor="t" bIns="45700" lIns="91425" spcFirstLastPara="1" rIns="91425" wrap="square" tIns="45700">
            <a:spAutoFit/>
          </a:bodyPr>
          <a:lstStyle/>
          <a:p>
            <a:pPr indent="0" lvl="0" marL="0" rtl="0" algn="l">
              <a:spcBef>
                <a:spcPts val="600"/>
              </a:spcBef>
              <a:spcAft>
                <a:spcPts val="0"/>
              </a:spcAft>
              <a:buClr>
                <a:schemeClr val="dk1"/>
              </a:buClr>
              <a:buFont typeface="Arial"/>
              <a:buNone/>
            </a:pPr>
            <a:r>
              <a:rPr b="1" lang="en-US" sz="2200">
                <a:solidFill>
                  <a:schemeClr val="lt1"/>
                </a:solidFill>
                <a:latin typeface="Roboto"/>
                <a:ea typeface="Roboto"/>
                <a:cs typeface="Roboto"/>
                <a:sym typeface="Roboto"/>
              </a:rPr>
              <a:t>Outrageously Large Neural Networks: The Sparsely-Gated MoE Layer</a:t>
            </a:r>
            <a:endParaRPr b="1" sz="2400">
              <a:solidFill>
                <a:schemeClr val="lt1"/>
              </a:solidFill>
              <a:latin typeface="Roboto"/>
              <a:ea typeface="Roboto"/>
              <a:cs typeface="Roboto"/>
              <a:sym typeface="Roboto"/>
            </a:endParaRPr>
          </a:p>
        </p:txBody>
      </p:sp>
      <p:pic>
        <p:nvPicPr>
          <p:cNvPr id="267" name="Google Shape;267;g300175e8045_0_311"/>
          <p:cNvPicPr preferRelativeResize="0"/>
          <p:nvPr/>
        </p:nvPicPr>
        <p:blipFill>
          <a:blip r:embed="rId4">
            <a:alphaModFix/>
          </a:blip>
          <a:stretch>
            <a:fillRect/>
          </a:stretch>
        </p:blipFill>
        <p:spPr>
          <a:xfrm>
            <a:off x="376800" y="2009335"/>
            <a:ext cx="9722927" cy="3140575"/>
          </a:xfrm>
          <a:prstGeom prst="rect">
            <a:avLst/>
          </a:prstGeom>
          <a:noFill/>
          <a:ln>
            <a:noFill/>
          </a:ln>
        </p:spPr>
      </p:pic>
      <p:sp>
        <p:nvSpPr>
          <p:cNvPr id="268" name="Google Shape;268;g300175e8045_0_311"/>
          <p:cNvSpPr txBox="1"/>
          <p:nvPr/>
        </p:nvSpPr>
        <p:spPr>
          <a:xfrm>
            <a:off x="376800" y="1533300"/>
            <a:ext cx="10694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800">
                <a:solidFill>
                  <a:schemeClr val="dk1"/>
                </a:solidFill>
                <a:latin typeface="Roboto"/>
                <a:ea typeface="Roboto"/>
                <a:cs typeface="Roboto"/>
                <a:sym typeface="Roboto"/>
              </a:rPr>
              <a:t>As an example, take a batch of 4 samples assigned across 5 experts , with the following distribution:</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269" name="Google Shape;269;g300175e8045_0_311"/>
          <p:cNvSpPr txBox="1"/>
          <p:nvPr/>
        </p:nvSpPr>
        <p:spPr>
          <a:xfrm>
            <a:off x="593775" y="5285600"/>
            <a:ext cx="101559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Roboto"/>
                <a:ea typeface="Roboto"/>
                <a:cs typeface="Roboto"/>
                <a:sym typeface="Roboto"/>
              </a:rPr>
              <a:t>In this example, the mean of the importance is 0.6, and standard deviation is 0.9, thus the CV is 0.667. If experts would be assigned a similar importance, then the variance would’ve been smaller and the CV also smaller, thus reducing the importance loss.</a:t>
            </a:r>
            <a:endParaRPr sz="1800">
              <a:solidFill>
                <a:schemeClr val="dk1"/>
              </a:solidFill>
              <a:latin typeface="Roboto"/>
              <a:ea typeface="Roboto"/>
              <a:cs typeface="Roboto"/>
              <a:sym typeface="Roboto"/>
            </a:endParaRPr>
          </a:p>
        </p:txBody>
      </p:sp>
      <p:pic>
        <p:nvPicPr>
          <p:cNvPr id="270" name="Google Shape;270;g300175e8045_0_311"/>
          <p:cNvPicPr preferRelativeResize="0"/>
          <p:nvPr/>
        </p:nvPicPr>
        <p:blipFill rotWithShape="1">
          <a:blip r:embed="rId5">
            <a:alphaModFix/>
          </a:blip>
          <a:srcRect b="0" l="0" r="6480" t="0"/>
          <a:stretch/>
        </p:blipFill>
        <p:spPr>
          <a:xfrm>
            <a:off x="10264500" y="3227188"/>
            <a:ext cx="1425275" cy="704850"/>
          </a:xfrm>
          <a:prstGeom prst="rect">
            <a:avLst/>
          </a:prstGeom>
          <a:noFill/>
          <a:ln>
            <a:noFill/>
          </a:ln>
        </p:spPr>
      </p:pic>
      <p:sp>
        <p:nvSpPr>
          <p:cNvPr id="271" name="Google Shape;271;g300175e8045_0_311"/>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g300175e8045_0_142"/>
          <p:cNvSpPr txBox="1"/>
          <p:nvPr>
            <p:ph idx="1" type="body"/>
          </p:nvPr>
        </p:nvSpPr>
        <p:spPr>
          <a:xfrm>
            <a:off x="376809" y="1125479"/>
            <a:ext cx="11177400" cy="4821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600">
                <a:solidFill>
                  <a:srgbClr val="E84B36"/>
                </a:solidFill>
                <a:latin typeface="Arial"/>
                <a:ea typeface="Arial"/>
                <a:cs typeface="Arial"/>
                <a:sym typeface="Arial"/>
              </a:rPr>
              <a:t>Addressing Performance Challenges</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SzPts val="2000"/>
              <a:buNone/>
            </a:pPr>
            <a:r>
              <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b="1" lang="en-US" sz="1800">
                <a:latin typeface="Arial"/>
                <a:ea typeface="Arial"/>
                <a:cs typeface="Arial"/>
                <a:sym typeface="Arial"/>
              </a:rPr>
              <a:t>Shrinkin</a:t>
            </a:r>
            <a:r>
              <a:rPr b="1" lang="en-US" sz="1800">
                <a:latin typeface="Arial"/>
                <a:ea typeface="Arial"/>
                <a:cs typeface="Arial"/>
                <a:sym typeface="Arial"/>
              </a:rPr>
              <a:t>g Batch Sizes</a:t>
            </a:r>
            <a:br>
              <a:rPr b="1" lang="en-US" sz="1800">
                <a:latin typeface="Arial"/>
                <a:ea typeface="Arial"/>
                <a:cs typeface="Arial"/>
                <a:sym typeface="Arial"/>
              </a:rPr>
            </a:br>
            <a:br>
              <a:rPr b="1" lang="en-US" sz="1800">
                <a:latin typeface="Arial"/>
                <a:ea typeface="Arial"/>
                <a:cs typeface="Arial"/>
                <a:sym typeface="Arial"/>
              </a:rPr>
            </a:br>
            <a:r>
              <a:rPr lang="en-US" sz="1800">
                <a:latin typeface="Arial"/>
                <a:ea typeface="Arial"/>
                <a:cs typeface="Arial"/>
                <a:sym typeface="Arial"/>
              </a:rPr>
              <a:t>As the number of experts (k) increases, each expert receives a smaller batch size, which hurts computational efficiency. For a batch size of b and n experts, each expert gets k*b/n examples, causing inefficiency in large-scale MoE models.</a:t>
            </a:r>
            <a:endParaRPr sz="1800">
              <a:latin typeface="Arial"/>
              <a:ea typeface="Arial"/>
              <a:cs typeface="Arial"/>
              <a:sym typeface="Arial"/>
            </a:endParaRPr>
          </a:p>
          <a:p>
            <a:pPr indent="0" lvl="0" marL="0" rtl="0" algn="l">
              <a:lnSpc>
                <a:spcPct val="100000"/>
              </a:lnSpc>
              <a:spcBef>
                <a:spcPts val="0"/>
              </a:spcBef>
              <a:spcAft>
                <a:spcPts val="0"/>
              </a:spcAft>
              <a:buNone/>
            </a:pPr>
            <a:r>
              <a:t/>
            </a:r>
            <a:endParaRPr sz="1800">
              <a:latin typeface="Arial"/>
              <a:ea typeface="Arial"/>
              <a:cs typeface="Arial"/>
              <a:sym typeface="Arial"/>
            </a:endParaRPr>
          </a:p>
          <a:p>
            <a:pPr indent="0" lvl="0" marL="0" rtl="0" algn="l">
              <a:lnSpc>
                <a:spcPct val="100000"/>
              </a:lnSpc>
              <a:spcBef>
                <a:spcPts val="0"/>
              </a:spcBef>
              <a:spcAft>
                <a:spcPts val="0"/>
              </a:spcAft>
              <a:buNone/>
            </a:pPr>
            <a:r>
              <a:rPr lang="en-US" sz="1800">
                <a:latin typeface="Arial"/>
                <a:ea typeface="Arial"/>
                <a:cs typeface="Arial"/>
                <a:sym typeface="Arial"/>
              </a:rPr>
              <a:t>	The solution?</a:t>
            </a:r>
            <a:endParaRPr sz="1800">
              <a:latin typeface="Arial"/>
              <a:ea typeface="Arial"/>
              <a:cs typeface="Arial"/>
              <a:sym typeface="Arial"/>
            </a:endParaRPr>
          </a:p>
          <a:p>
            <a:pPr indent="0" lvl="0" marL="457200" rtl="0" algn="l">
              <a:lnSpc>
                <a:spcPct val="100000"/>
              </a:lnSpc>
              <a:spcBef>
                <a:spcPts val="0"/>
              </a:spcBef>
              <a:spcAft>
                <a:spcPts val="0"/>
              </a:spcAft>
              <a:buNone/>
            </a:pPr>
            <a:r>
              <a:rPr lang="en-US" sz="1800">
                <a:latin typeface="Arial"/>
                <a:ea typeface="Arial"/>
                <a:cs typeface="Arial"/>
                <a:sym typeface="Arial"/>
              </a:rPr>
              <a:t>Make original batch size as large as possible. However, there are memory limitations when scaling the batch size, especially since memory is required to store activations during both the forward and backward passes of training.</a:t>
            </a:r>
            <a:endParaRPr sz="1800">
              <a:latin typeface="Arial"/>
              <a:ea typeface="Arial"/>
              <a:cs typeface="Arial"/>
              <a:sym typeface="Arial"/>
            </a:endParaRPr>
          </a:p>
          <a:p>
            <a:pPr indent="0" lvl="0" marL="0" rtl="0" algn="l">
              <a:lnSpc>
                <a:spcPct val="100000"/>
              </a:lnSpc>
              <a:spcBef>
                <a:spcPts val="0"/>
              </a:spcBef>
              <a:spcAft>
                <a:spcPts val="0"/>
              </a:spcAft>
              <a:buNone/>
            </a:pPr>
            <a:r>
              <a:t/>
            </a:r>
            <a:endParaRPr sz="1800">
              <a:latin typeface="Arial"/>
              <a:ea typeface="Arial"/>
              <a:cs typeface="Arial"/>
              <a:sym typeface="Arial"/>
            </a:endParaRPr>
          </a:p>
          <a:p>
            <a:pPr indent="0" lvl="0" marL="0" rtl="0" algn="l">
              <a:lnSpc>
                <a:spcPct val="100000"/>
              </a:lnSpc>
              <a:spcBef>
                <a:spcPts val="0"/>
              </a:spcBef>
              <a:spcAft>
                <a:spcPts val="0"/>
              </a:spcAft>
              <a:buNone/>
            </a:pPr>
            <a:r>
              <a:rPr lang="en-US" sz="1800">
                <a:latin typeface="Arial"/>
                <a:ea typeface="Arial"/>
                <a:cs typeface="Arial"/>
                <a:sym typeface="Arial"/>
              </a:rPr>
              <a:t>	The paper suggests the following ways to increase batch sizes:</a:t>
            </a:r>
            <a:br>
              <a:rPr lang="en-US" sz="1800">
                <a:latin typeface="Arial"/>
                <a:ea typeface="Arial"/>
                <a:cs typeface="Arial"/>
                <a:sym typeface="Arial"/>
              </a:rPr>
            </a:br>
            <a:r>
              <a:rPr lang="en-US" sz="1800">
                <a:latin typeface="Arial"/>
                <a:ea typeface="Arial"/>
                <a:cs typeface="Arial"/>
                <a:sym typeface="Arial"/>
              </a:rPr>
              <a:t>	 - Mixing Data and Model Parallelism</a:t>
            </a:r>
            <a:endParaRPr sz="1800">
              <a:latin typeface="Arial"/>
              <a:ea typeface="Arial"/>
              <a:cs typeface="Arial"/>
              <a:sym typeface="Arial"/>
            </a:endParaRPr>
          </a:p>
          <a:p>
            <a:pPr indent="0" lvl="0" marL="0" rtl="0" algn="l">
              <a:lnSpc>
                <a:spcPct val="100000"/>
              </a:lnSpc>
              <a:spcBef>
                <a:spcPts val="0"/>
              </a:spcBef>
              <a:spcAft>
                <a:spcPts val="0"/>
              </a:spcAft>
              <a:buNone/>
            </a:pPr>
            <a:r>
              <a:rPr lang="en-US" sz="1800">
                <a:latin typeface="Arial"/>
                <a:ea typeface="Arial"/>
                <a:cs typeface="Arial"/>
                <a:sym typeface="Arial"/>
              </a:rPr>
              <a:t>	 - Taking advantage of Convolutionality </a:t>
            </a:r>
            <a:endParaRPr sz="1800">
              <a:latin typeface="Arial"/>
              <a:ea typeface="Arial"/>
              <a:cs typeface="Arial"/>
              <a:sym typeface="Arial"/>
            </a:endParaRPr>
          </a:p>
          <a:p>
            <a:pPr indent="0" lvl="0" marL="914400" rtl="0" algn="l">
              <a:lnSpc>
                <a:spcPct val="100000"/>
              </a:lnSpc>
              <a:spcBef>
                <a:spcPts val="0"/>
              </a:spcBef>
              <a:spcAft>
                <a:spcPts val="0"/>
              </a:spcAft>
              <a:buNone/>
            </a:pPr>
            <a:r>
              <a:t/>
            </a:r>
            <a:endParaRPr b="1" sz="1800">
              <a:latin typeface="Arial"/>
              <a:ea typeface="Arial"/>
              <a:cs typeface="Arial"/>
              <a:sym typeface="Arial"/>
            </a:endParaRPr>
          </a:p>
        </p:txBody>
      </p:sp>
      <p:sp>
        <p:nvSpPr>
          <p:cNvPr id="277" name="Google Shape;277;g300175e8045_0_142"/>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278" name="Google Shape;278;g300175e8045_0_142"/>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279" name="Google Shape;279;g300175e8045_0_142"/>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280" name="Google Shape;280;g300175e8045_0_142"/>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281" name="Google Shape;281;g300175e8045_0_142"/>
          <p:cNvSpPr txBox="1"/>
          <p:nvPr/>
        </p:nvSpPr>
        <p:spPr>
          <a:xfrm>
            <a:off x="376810" y="204051"/>
            <a:ext cx="10910100" cy="430800"/>
          </a:xfrm>
          <a:prstGeom prst="rect">
            <a:avLst/>
          </a:prstGeom>
          <a:noFill/>
          <a:ln>
            <a:noFill/>
          </a:ln>
        </p:spPr>
        <p:txBody>
          <a:bodyPr anchorCtr="0" anchor="t" bIns="45700" lIns="91425" spcFirstLastPara="1" rIns="91425" wrap="square" tIns="45700">
            <a:spAutoFit/>
          </a:bodyPr>
          <a:lstStyle/>
          <a:p>
            <a:pPr indent="0" lvl="0" marL="0" rtl="0" algn="l">
              <a:spcBef>
                <a:spcPts val="600"/>
              </a:spcBef>
              <a:spcAft>
                <a:spcPts val="0"/>
              </a:spcAft>
              <a:buClr>
                <a:schemeClr val="dk1"/>
              </a:buClr>
              <a:buFont typeface="Arial"/>
              <a:buNone/>
            </a:pPr>
            <a:r>
              <a:rPr b="1" lang="en-US" sz="2200">
                <a:solidFill>
                  <a:schemeClr val="lt1"/>
                </a:solidFill>
                <a:latin typeface="Roboto"/>
                <a:ea typeface="Roboto"/>
                <a:cs typeface="Roboto"/>
                <a:sym typeface="Roboto"/>
              </a:rPr>
              <a:t>Outrageously Large Neural Networks: The Sparsely-Gated MoE Layer</a:t>
            </a:r>
            <a:endParaRPr b="1" sz="2400">
              <a:solidFill>
                <a:schemeClr val="lt1"/>
              </a:solidFill>
              <a:latin typeface="Roboto"/>
              <a:ea typeface="Roboto"/>
              <a:cs typeface="Roboto"/>
              <a:sym typeface="Roboto"/>
            </a:endParaRPr>
          </a:p>
        </p:txBody>
      </p:sp>
      <p:sp>
        <p:nvSpPr>
          <p:cNvPr id="282" name="Google Shape;282;g300175e8045_0_142"/>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300175e8045_0_352"/>
          <p:cNvSpPr txBox="1"/>
          <p:nvPr>
            <p:ph idx="1" type="body"/>
          </p:nvPr>
        </p:nvSpPr>
        <p:spPr>
          <a:xfrm>
            <a:off x="376809" y="1125479"/>
            <a:ext cx="11177400" cy="4821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600">
                <a:solidFill>
                  <a:srgbClr val="E84B36"/>
                </a:solidFill>
                <a:latin typeface="Arial"/>
                <a:ea typeface="Arial"/>
                <a:cs typeface="Arial"/>
                <a:sym typeface="Arial"/>
              </a:rPr>
              <a:t>Mixing Data and Model Parallelism</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SzPts val="2000"/>
              <a:buNone/>
            </a:pPr>
            <a:r>
              <a:t/>
            </a:r>
            <a:endParaRPr sz="1800">
              <a:latin typeface="Arial"/>
              <a:ea typeface="Arial"/>
              <a:cs typeface="Arial"/>
              <a:sym typeface="Arial"/>
            </a:endParaRPr>
          </a:p>
          <a:p>
            <a:pPr indent="-342900" lvl="0" marL="457200" rtl="0" algn="l">
              <a:lnSpc>
                <a:spcPct val="100000"/>
              </a:lnSpc>
              <a:spcBef>
                <a:spcPts val="0"/>
              </a:spcBef>
              <a:spcAft>
                <a:spcPts val="0"/>
              </a:spcAft>
              <a:buSzPts val="1800"/>
              <a:buChar char="-"/>
            </a:pPr>
            <a:r>
              <a:rPr lang="en-US" sz="1800">
                <a:latin typeface="Arial"/>
                <a:ea typeface="Arial"/>
                <a:cs typeface="Arial"/>
                <a:sym typeface="Arial"/>
              </a:rPr>
              <a:t>D</a:t>
            </a:r>
            <a:r>
              <a:rPr lang="en-US" sz="1800">
                <a:latin typeface="Arial"/>
                <a:ea typeface="Arial"/>
                <a:cs typeface="Arial"/>
                <a:sym typeface="Arial"/>
              </a:rPr>
              <a:t>istribute the standard layers of the model and the gating network according to conventional data-parallel schemes, but keep only one shared copy of each expert. </a:t>
            </a:r>
            <a:endParaRPr sz="1800">
              <a:latin typeface="Arial"/>
              <a:ea typeface="Arial"/>
              <a:cs typeface="Arial"/>
              <a:sym typeface="Arial"/>
            </a:endParaRPr>
          </a:p>
          <a:p>
            <a:pPr indent="0" lvl="0" marL="457200" rtl="0" algn="l">
              <a:lnSpc>
                <a:spcPct val="100000"/>
              </a:lnSpc>
              <a:spcBef>
                <a:spcPts val="0"/>
              </a:spcBef>
              <a:spcAft>
                <a:spcPts val="0"/>
              </a:spcAft>
              <a:buNone/>
            </a:pPr>
            <a:r>
              <a:t/>
            </a:r>
            <a:endParaRPr sz="1800">
              <a:latin typeface="Arial"/>
              <a:ea typeface="Arial"/>
              <a:cs typeface="Arial"/>
              <a:sym typeface="Arial"/>
            </a:endParaRPr>
          </a:p>
          <a:p>
            <a:pPr indent="-342900" lvl="0" marL="457200" rtl="0" algn="l">
              <a:lnSpc>
                <a:spcPct val="100000"/>
              </a:lnSpc>
              <a:spcBef>
                <a:spcPts val="0"/>
              </a:spcBef>
              <a:spcAft>
                <a:spcPts val="0"/>
              </a:spcAft>
              <a:buSzPts val="1800"/>
              <a:buChar char="-"/>
            </a:pPr>
            <a:r>
              <a:rPr lang="en-US" sz="1800">
                <a:latin typeface="Arial"/>
                <a:ea typeface="Arial"/>
                <a:cs typeface="Arial"/>
                <a:sym typeface="Arial"/>
              </a:rPr>
              <a:t>Each expert in the MoE layer receives a combined batch consisting of the relevant examples from all of the data-parallel input batches. </a:t>
            </a:r>
            <a:endParaRPr sz="1800">
              <a:latin typeface="Arial"/>
              <a:ea typeface="Arial"/>
              <a:cs typeface="Arial"/>
              <a:sym typeface="Arial"/>
            </a:endParaRPr>
          </a:p>
          <a:p>
            <a:pPr indent="0" lvl="0" marL="457200" rtl="0" algn="l">
              <a:lnSpc>
                <a:spcPct val="100000"/>
              </a:lnSpc>
              <a:spcBef>
                <a:spcPts val="0"/>
              </a:spcBef>
              <a:spcAft>
                <a:spcPts val="0"/>
              </a:spcAft>
              <a:buNone/>
            </a:pPr>
            <a:r>
              <a:t/>
            </a:r>
            <a:endParaRPr sz="1800">
              <a:latin typeface="Arial"/>
              <a:ea typeface="Arial"/>
              <a:cs typeface="Arial"/>
              <a:sym typeface="Arial"/>
            </a:endParaRPr>
          </a:p>
          <a:p>
            <a:pPr indent="-342900" lvl="0" marL="457200" rtl="0" algn="l">
              <a:lnSpc>
                <a:spcPct val="100000"/>
              </a:lnSpc>
              <a:spcBef>
                <a:spcPts val="0"/>
              </a:spcBef>
              <a:spcAft>
                <a:spcPts val="0"/>
              </a:spcAft>
              <a:buSzPts val="1800"/>
              <a:buChar char="-"/>
            </a:pPr>
            <a:r>
              <a:rPr lang="en-US" sz="1800">
                <a:latin typeface="Arial"/>
                <a:ea typeface="Arial"/>
                <a:cs typeface="Arial"/>
                <a:sym typeface="Arial"/>
              </a:rPr>
              <a:t>This effectively increases the batch size for each expert by a factor of d (the number of devices).</a:t>
            </a:r>
            <a:endParaRPr sz="1800">
              <a:latin typeface="Arial"/>
              <a:ea typeface="Arial"/>
              <a:cs typeface="Arial"/>
              <a:sym typeface="Arial"/>
            </a:endParaRPr>
          </a:p>
          <a:p>
            <a:pPr indent="0" lvl="0" marL="457200" rtl="0" algn="l">
              <a:lnSpc>
                <a:spcPct val="100000"/>
              </a:lnSpc>
              <a:spcBef>
                <a:spcPts val="0"/>
              </a:spcBef>
              <a:spcAft>
                <a:spcPts val="0"/>
              </a:spcAft>
              <a:buNone/>
            </a:pPr>
            <a:r>
              <a:rPr lang="en-US" sz="1800">
                <a:latin typeface="Arial"/>
                <a:ea typeface="Arial"/>
                <a:cs typeface="Arial"/>
                <a:sym typeface="Arial"/>
              </a:rPr>
              <a:t>Example: If the model is distributed across d devices, and each device processes a batch of size b, the</a:t>
            </a:r>
            <a:endParaRPr sz="1800">
              <a:latin typeface="Arial"/>
              <a:ea typeface="Arial"/>
              <a:cs typeface="Arial"/>
              <a:sym typeface="Arial"/>
            </a:endParaRPr>
          </a:p>
          <a:p>
            <a:pPr indent="0" lvl="0" marL="457200" rtl="0" algn="l">
              <a:lnSpc>
                <a:spcPct val="100000"/>
              </a:lnSpc>
              <a:spcBef>
                <a:spcPts val="0"/>
              </a:spcBef>
              <a:spcAft>
                <a:spcPts val="0"/>
              </a:spcAft>
              <a:buNone/>
            </a:pPr>
            <a:r>
              <a:rPr lang="en-US" sz="1800">
                <a:latin typeface="Arial"/>
                <a:ea typeface="Arial"/>
                <a:cs typeface="Arial"/>
                <a:sym typeface="Arial"/>
              </a:rPr>
              <a:t>batch size each expert receives becomes approximately </a:t>
            </a:r>
            <a:r>
              <a:rPr b="1" lang="en-US" sz="1800">
                <a:latin typeface="Arial"/>
                <a:ea typeface="Arial"/>
                <a:cs typeface="Arial"/>
                <a:sym typeface="Arial"/>
              </a:rPr>
              <a:t>kbd/n</a:t>
            </a:r>
            <a:r>
              <a:rPr lang="en-US" sz="1800">
                <a:latin typeface="Arial"/>
                <a:ea typeface="Arial"/>
                <a:cs typeface="Arial"/>
                <a:sym typeface="Arial"/>
              </a:rPr>
              <a:t>, significantly improving efficiency.</a:t>
            </a:r>
            <a:endParaRPr sz="1800">
              <a:latin typeface="Arial"/>
              <a:ea typeface="Arial"/>
              <a:cs typeface="Arial"/>
              <a:sym typeface="Arial"/>
            </a:endParaRPr>
          </a:p>
          <a:p>
            <a:pPr indent="0" lvl="0" marL="457200" rtl="0" algn="l">
              <a:lnSpc>
                <a:spcPct val="100000"/>
              </a:lnSpc>
              <a:spcBef>
                <a:spcPts val="0"/>
              </a:spcBef>
              <a:spcAft>
                <a:spcPts val="0"/>
              </a:spcAft>
              <a:buNone/>
            </a:pPr>
            <a:r>
              <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lang="en-US" sz="1800">
                <a:latin typeface="Arial"/>
                <a:ea typeface="Arial"/>
                <a:cs typeface="Arial"/>
                <a:sym typeface="Arial"/>
              </a:rPr>
              <a:t>In hierarchical MoE models, you can use data parallelism for the primary gating network, and model parallelism for the secondary MoE layers. This way, the experts in the secondary layers reside on different devices, allowing further scalability.</a:t>
            </a:r>
            <a:endParaRPr sz="1800">
              <a:latin typeface="Arial"/>
              <a:ea typeface="Arial"/>
              <a:cs typeface="Arial"/>
              <a:sym typeface="Arial"/>
            </a:endParaRPr>
          </a:p>
          <a:p>
            <a:pPr indent="0" lvl="0" marL="0" rtl="0" algn="l">
              <a:lnSpc>
                <a:spcPct val="100000"/>
              </a:lnSpc>
              <a:spcBef>
                <a:spcPts val="0"/>
              </a:spcBef>
              <a:spcAft>
                <a:spcPts val="0"/>
              </a:spcAft>
              <a:buNone/>
            </a:pPr>
            <a:r>
              <a:t/>
            </a:r>
            <a:endParaRPr sz="18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800">
                <a:latin typeface="Arial"/>
                <a:ea typeface="Arial"/>
                <a:cs typeface="Arial"/>
                <a:sym typeface="Arial"/>
              </a:rPr>
              <a:t>The total batch size increases, keeping the batch size per expert constant. The memory and bandwidth requirements per device also remain constant, as do the step times.</a:t>
            </a:r>
            <a:endParaRPr sz="1800">
              <a:latin typeface="Arial"/>
              <a:ea typeface="Arial"/>
              <a:cs typeface="Arial"/>
              <a:sym typeface="Arial"/>
            </a:endParaRPr>
          </a:p>
          <a:p>
            <a:pPr indent="0" lvl="0" marL="0" rtl="0" algn="l">
              <a:lnSpc>
                <a:spcPct val="100000"/>
              </a:lnSpc>
              <a:spcBef>
                <a:spcPts val="0"/>
              </a:spcBef>
              <a:spcAft>
                <a:spcPts val="0"/>
              </a:spcAft>
              <a:buNone/>
            </a:pPr>
            <a:r>
              <a:t/>
            </a:r>
            <a:endParaRPr sz="1800">
              <a:latin typeface="Arial"/>
              <a:ea typeface="Arial"/>
              <a:cs typeface="Arial"/>
              <a:sym typeface="Arial"/>
            </a:endParaRPr>
          </a:p>
          <a:p>
            <a:pPr indent="0" lvl="0" marL="457200" rtl="0" algn="l">
              <a:lnSpc>
                <a:spcPct val="100000"/>
              </a:lnSpc>
              <a:spcBef>
                <a:spcPts val="0"/>
              </a:spcBef>
              <a:spcAft>
                <a:spcPts val="0"/>
              </a:spcAft>
              <a:buNone/>
            </a:pPr>
            <a:r>
              <a:t/>
            </a:r>
            <a:endParaRPr sz="1800">
              <a:latin typeface="Arial"/>
              <a:ea typeface="Arial"/>
              <a:cs typeface="Arial"/>
              <a:sym typeface="Arial"/>
            </a:endParaRPr>
          </a:p>
          <a:p>
            <a:pPr indent="0" lvl="0" marL="457200" rtl="0" algn="l">
              <a:lnSpc>
                <a:spcPct val="100000"/>
              </a:lnSpc>
              <a:spcBef>
                <a:spcPts val="0"/>
              </a:spcBef>
              <a:spcAft>
                <a:spcPts val="0"/>
              </a:spcAft>
              <a:buNone/>
            </a:pPr>
            <a:r>
              <a:t/>
            </a:r>
            <a:endParaRPr sz="1800">
              <a:latin typeface="Arial"/>
              <a:ea typeface="Arial"/>
              <a:cs typeface="Arial"/>
              <a:sym typeface="Arial"/>
            </a:endParaRPr>
          </a:p>
          <a:p>
            <a:pPr indent="0" lvl="0" marL="457200" rtl="0" algn="l">
              <a:lnSpc>
                <a:spcPct val="100000"/>
              </a:lnSpc>
              <a:spcBef>
                <a:spcPts val="0"/>
              </a:spcBef>
              <a:spcAft>
                <a:spcPts val="0"/>
              </a:spcAft>
              <a:buNone/>
            </a:pPr>
            <a:r>
              <a:t/>
            </a:r>
            <a:endParaRPr sz="1800">
              <a:latin typeface="Arial"/>
              <a:ea typeface="Arial"/>
              <a:cs typeface="Arial"/>
              <a:sym typeface="Arial"/>
            </a:endParaRPr>
          </a:p>
        </p:txBody>
      </p:sp>
      <p:sp>
        <p:nvSpPr>
          <p:cNvPr id="288" name="Google Shape;288;g300175e8045_0_352"/>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289" name="Google Shape;289;g300175e8045_0_352"/>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290" name="Google Shape;290;g300175e8045_0_352"/>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291" name="Google Shape;291;g300175e8045_0_352"/>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292" name="Google Shape;292;g300175e8045_0_352"/>
          <p:cNvSpPr txBox="1"/>
          <p:nvPr/>
        </p:nvSpPr>
        <p:spPr>
          <a:xfrm>
            <a:off x="376810" y="204051"/>
            <a:ext cx="10910100" cy="430800"/>
          </a:xfrm>
          <a:prstGeom prst="rect">
            <a:avLst/>
          </a:prstGeom>
          <a:noFill/>
          <a:ln>
            <a:noFill/>
          </a:ln>
        </p:spPr>
        <p:txBody>
          <a:bodyPr anchorCtr="0" anchor="t" bIns="45700" lIns="91425" spcFirstLastPara="1" rIns="91425" wrap="square" tIns="45700">
            <a:spAutoFit/>
          </a:bodyPr>
          <a:lstStyle/>
          <a:p>
            <a:pPr indent="0" lvl="0" marL="0" rtl="0" algn="l">
              <a:spcBef>
                <a:spcPts val="600"/>
              </a:spcBef>
              <a:spcAft>
                <a:spcPts val="0"/>
              </a:spcAft>
              <a:buClr>
                <a:schemeClr val="dk1"/>
              </a:buClr>
              <a:buFont typeface="Arial"/>
              <a:buNone/>
            </a:pPr>
            <a:r>
              <a:rPr b="1" lang="en-US" sz="2200">
                <a:solidFill>
                  <a:schemeClr val="lt1"/>
                </a:solidFill>
                <a:latin typeface="Roboto"/>
                <a:ea typeface="Roboto"/>
                <a:cs typeface="Roboto"/>
                <a:sym typeface="Roboto"/>
              </a:rPr>
              <a:t>Outrageously Large Neural Networks: The Sparsely-Gated MoE Layer</a:t>
            </a:r>
            <a:endParaRPr b="1" sz="2400">
              <a:solidFill>
                <a:schemeClr val="lt1"/>
              </a:solidFill>
              <a:latin typeface="Roboto"/>
              <a:ea typeface="Roboto"/>
              <a:cs typeface="Roboto"/>
              <a:sym typeface="Roboto"/>
            </a:endParaRPr>
          </a:p>
        </p:txBody>
      </p:sp>
      <p:sp>
        <p:nvSpPr>
          <p:cNvPr id="293" name="Google Shape;293;g300175e8045_0_352"/>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300175e8045_0_361"/>
          <p:cNvSpPr txBox="1"/>
          <p:nvPr>
            <p:ph idx="1" type="body"/>
          </p:nvPr>
        </p:nvSpPr>
        <p:spPr>
          <a:xfrm>
            <a:off x="376809" y="1125479"/>
            <a:ext cx="11177400" cy="4821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600">
                <a:solidFill>
                  <a:srgbClr val="E84B36"/>
                </a:solidFill>
                <a:latin typeface="Arial"/>
                <a:ea typeface="Arial"/>
                <a:cs typeface="Arial"/>
                <a:sym typeface="Arial"/>
              </a:rPr>
              <a:t>Taking Advantage of Convolutionality</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SzPts val="2000"/>
              <a:buNone/>
            </a:pPr>
            <a:r>
              <a:t/>
            </a:r>
            <a:endParaRPr sz="1800">
              <a:latin typeface="Arial"/>
              <a:ea typeface="Arial"/>
              <a:cs typeface="Arial"/>
              <a:sym typeface="Arial"/>
            </a:endParaRPr>
          </a:p>
          <a:p>
            <a:pPr indent="0" lvl="0" marL="0" rtl="0" algn="l">
              <a:lnSpc>
                <a:spcPct val="100000"/>
              </a:lnSpc>
              <a:spcBef>
                <a:spcPts val="0"/>
              </a:spcBef>
              <a:spcAft>
                <a:spcPts val="0"/>
              </a:spcAft>
              <a:buSzPts val="2000"/>
              <a:buNone/>
            </a:pPr>
            <a:r>
              <a:t/>
            </a:r>
            <a:endParaRPr sz="1800">
              <a:latin typeface="Arial"/>
              <a:ea typeface="Arial"/>
              <a:cs typeface="Arial"/>
              <a:sym typeface="Arial"/>
            </a:endParaRPr>
          </a:p>
          <a:p>
            <a:pPr indent="-342900" lvl="0" marL="457200" rtl="0" algn="l">
              <a:lnSpc>
                <a:spcPct val="100000"/>
              </a:lnSpc>
              <a:spcBef>
                <a:spcPts val="0"/>
              </a:spcBef>
              <a:spcAft>
                <a:spcPts val="0"/>
              </a:spcAft>
              <a:buSzPts val="1800"/>
              <a:buChar char="-"/>
            </a:pPr>
            <a:r>
              <a:rPr lang="en-US" sz="1800">
                <a:latin typeface="Arial"/>
                <a:ea typeface="Arial"/>
                <a:cs typeface="Arial"/>
                <a:sym typeface="Arial"/>
              </a:rPr>
              <a:t>T</a:t>
            </a:r>
            <a:r>
              <a:rPr lang="en-US" sz="1800">
                <a:latin typeface="Arial"/>
                <a:ea typeface="Arial"/>
                <a:cs typeface="Arial"/>
                <a:sym typeface="Arial"/>
              </a:rPr>
              <a:t>he same MoE is applied to each time step of the previous layer. If we wait for the previous layer to finish, we can apply the MoE to all the time steps together as one big batch. Doing so increases the size of the input batch to the MoE layer by a factor of the number of unrolled time steps.</a:t>
            </a:r>
            <a:endParaRPr sz="1800">
              <a:latin typeface="Arial"/>
              <a:ea typeface="Arial"/>
              <a:cs typeface="Arial"/>
              <a:sym typeface="Arial"/>
            </a:endParaRPr>
          </a:p>
          <a:p>
            <a:pPr indent="0" lvl="0" marL="0" rtl="0" algn="l">
              <a:lnSpc>
                <a:spcPct val="100000"/>
              </a:lnSpc>
              <a:spcBef>
                <a:spcPts val="0"/>
              </a:spcBef>
              <a:spcAft>
                <a:spcPts val="0"/>
              </a:spcAft>
              <a:buNone/>
            </a:pPr>
            <a:r>
              <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lang="en-US" sz="1800">
                <a:latin typeface="Arial"/>
                <a:ea typeface="Arial"/>
                <a:cs typeface="Arial"/>
                <a:sym typeface="Arial"/>
              </a:rPr>
              <a:t>Increasing the batch size for a recurrent MoE using the above trick does not work, because each time step’s output depends on the previous time step’s output. You can’t process multiple time steps in parallel since you need to finish one before moving on to the next.</a:t>
            </a:r>
            <a:endParaRPr sz="1800">
              <a:latin typeface="Arial"/>
              <a:ea typeface="Arial"/>
              <a:cs typeface="Arial"/>
              <a:sym typeface="Arial"/>
            </a:endParaRPr>
          </a:p>
          <a:p>
            <a:pPr indent="0" lvl="0" marL="0" rtl="0" algn="l">
              <a:lnSpc>
                <a:spcPct val="100000"/>
              </a:lnSpc>
              <a:spcBef>
                <a:spcPts val="0"/>
              </a:spcBef>
              <a:spcAft>
                <a:spcPts val="0"/>
              </a:spcAft>
              <a:buNone/>
            </a:pPr>
            <a:r>
              <a:t/>
            </a:r>
            <a:endParaRPr sz="1800">
              <a:latin typeface="Arial"/>
              <a:ea typeface="Arial"/>
              <a:cs typeface="Arial"/>
              <a:sym typeface="Arial"/>
            </a:endParaRPr>
          </a:p>
        </p:txBody>
      </p:sp>
      <p:sp>
        <p:nvSpPr>
          <p:cNvPr id="299" name="Google Shape;299;g300175e8045_0_361"/>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300" name="Google Shape;300;g300175e8045_0_361"/>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301" name="Google Shape;301;g300175e8045_0_361"/>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302" name="Google Shape;302;g300175e8045_0_361"/>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303" name="Google Shape;303;g300175e8045_0_361"/>
          <p:cNvSpPr txBox="1"/>
          <p:nvPr/>
        </p:nvSpPr>
        <p:spPr>
          <a:xfrm>
            <a:off x="376810" y="204051"/>
            <a:ext cx="10910100" cy="430800"/>
          </a:xfrm>
          <a:prstGeom prst="rect">
            <a:avLst/>
          </a:prstGeom>
          <a:noFill/>
          <a:ln>
            <a:noFill/>
          </a:ln>
        </p:spPr>
        <p:txBody>
          <a:bodyPr anchorCtr="0" anchor="t" bIns="45700" lIns="91425" spcFirstLastPara="1" rIns="91425" wrap="square" tIns="45700">
            <a:spAutoFit/>
          </a:bodyPr>
          <a:lstStyle/>
          <a:p>
            <a:pPr indent="0" lvl="0" marL="0" rtl="0" algn="l">
              <a:spcBef>
                <a:spcPts val="600"/>
              </a:spcBef>
              <a:spcAft>
                <a:spcPts val="0"/>
              </a:spcAft>
              <a:buClr>
                <a:schemeClr val="dk1"/>
              </a:buClr>
              <a:buFont typeface="Arial"/>
              <a:buNone/>
            </a:pPr>
            <a:r>
              <a:rPr b="1" lang="en-US" sz="2200">
                <a:solidFill>
                  <a:schemeClr val="lt1"/>
                </a:solidFill>
                <a:latin typeface="Roboto"/>
                <a:ea typeface="Roboto"/>
                <a:cs typeface="Roboto"/>
                <a:sym typeface="Roboto"/>
              </a:rPr>
              <a:t>Outrageously Large Neural Networks: The Sparsely-Gated MoE Layer</a:t>
            </a:r>
            <a:endParaRPr b="1" sz="2400">
              <a:solidFill>
                <a:schemeClr val="lt1"/>
              </a:solidFill>
              <a:latin typeface="Roboto"/>
              <a:ea typeface="Roboto"/>
              <a:cs typeface="Roboto"/>
              <a:sym typeface="Roboto"/>
            </a:endParaRPr>
          </a:p>
        </p:txBody>
      </p:sp>
      <p:sp>
        <p:nvSpPr>
          <p:cNvPr id="304" name="Google Shape;304;g300175e8045_0_361"/>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29"/>
          <p:cNvSpPr txBox="1"/>
          <p:nvPr>
            <p:ph idx="1" type="body"/>
          </p:nvPr>
        </p:nvSpPr>
        <p:spPr>
          <a:xfrm>
            <a:off x="376809" y="1334279"/>
            <a:ext cx="11177401" cy="482110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600">
                <a:solidFill>
                  <a:srgbClr val="E84B36"/>
                </a:solidFill>
                <a:latin typeface="Arial"/>
                <a:ea typeface="Arial"/>
                <a:cs typeface="Arial"/>
                <a:sym typeface="Arial"/>
              </a:rPr>
              <a:t>Background and Context </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SzPts val="2000"/>
              <a:buNone/>
            </a:pPr>
            <a:r>
              <a:t/>
            </a:r>
            <a:endParaRPr sz="1800">
              <a:solidFill>
                <a:schemeClr val="dk1"/>
              </a:solidFill>
              <a:latin typeface="Arial"/>
              <a:ea typeface="Arial"/>
              <a:cs typeface="Arial"/>
              <a:sym typeface="Arial"/>
            </a:endParaRPr>
          </a:p>
          <a:p>
            <a:pPr indent="0" lvl="0" marL="0" rtl="0" algn="l">
              <a:lnSpc>
                <a:spcPct val="100000"/>
              </a:lnSpc>
              <a:spcBef>
                <a:spcPts val="0"/>
              </a:spcBef>
              <a:spcAft>
                <a:spcPts val="0"/>
              </a:spcAft>
              <a:buSzPts val="2000"/>
              <a:buNone/>
            </a:pPr>
            <a:r>
              <a:rPr lang="en-US" sz="1800">
                <a:latin typeface="Arial"/>
                <a:ea typeface="Arial"/>
                <a:cs typeface="Arial"/>
                <a:sym typeface="Arial"/>
              </a:rPr>
              <a:t>Modern advancements in large language models (LLMs) are mostly a product of scaling laws. As we increase the size of the underlying model, we see a smooth increase in performance (assuming that the model is trained over a sufficiently large dataset). However, scaling up dense LLMs to a larger number of parameters leads to exponential increases in </a:t>
            </a:r>
            <a:r>
              <a:rPr b="1" lang="en-US" sz="1800">
                <a:latin typeface="Arial"/>
                <a:ea typeface="Arial"/>
                <a:cs typeface="Arial"/>
                <a:sym typeface="Arial"/>
              </a:rPr>
              <a:t>energy consumption</a:t>
            </a:r>
            <a:r>
              <a:rPr lang="en-US" sz="1800">
                <a:latin typeface="Arial"/>
                <a:ea typeface="Arial"/>
                <a:cs typeface="Arial"/>
                <a:sym typeface="Arial"/>
              </a:rPr>
              <a:t>, </a:t>
            </a:r>
            <a:r>
              <a:rPr b="1" lang="en-US" sz="1800">
                <a:latin typeface="Arial"/>
                <a:ea typeface="Arial"/>
                <a:cs typeface="Arial"/>
                <a:sym typeface="Arial"/>
              </a:rPr>
              <a:t>memory usage</a:t>
            </a:r>
            <a:r>
              <a:rPr lang="en-US" sz="1800">
                <a:latin typeface="Arial"/>
                <a:ea typeface="Arial"/>
                <a:cs typeface="Arial"/>
                <a:sym typeface="Arial"/>
              </a:rPr>
              <a:t>, and</a:t>
            </a:r>
            <a:r>
              <a:rPr b="1" lang="en-US" sz="1800">
                <a:latin typeface="Arial"/>
                <a:ea typeface="Arial"/>
                <a:cs typeface="Arial"/>
                <a:sym typeface="Arial"/>
              </a:rPr>
              <a:t> training time</a:t>
            </a:r>
            <a:r>
              <a:rPr lang="en-US" sz="1800">
                <a:latin typeface="Arial"/>
                <a:ea typeface="Arial"/>
                <a:cs typeface="Arial"/>
                <a:sym typeface="Arial"/>
              </a:rPr>
              <a:t>. </a:t>
            </a:r>
            <a:endParaRPr sz="1800">
              <a:latin typeface="Arial"/>
              <a:ea typeface="Arial"/>
              <a:cs typeface="Arial"/>
              <a:sym typeface="Arial"/>
            </a:endParaRPr>
          </a:p>
          <a:p>
            <a:pPr indent="0" lvl="0" marL="0" rtl="0" algn="l">
              <a:lnSpc>
                <a:spcPct val="100000"/>
              </a:lnSpc>
              <a:spcBef>
                <a:spcPts val="0"/>
              </a:spcBef>
              <a:spcAft>
                <a:spcPts val="0"/>
              </a:spcAft>
              <a:buSzPts val="2000"/>
              <a:buNone/>
            </a:pPr>
            <a:r>
              <a:t/>
            </a:r>
            <a:endParaRPr sz="1800">
              <a:latin typeface="Arial"/>
              <a:ea typeface="Arial"/>
              <a:cs typeface="Arial"/>
              <a:sym typeface="Arial"/>
            </a:endParaRPr>
          </a:p>
          <a:p>
            <a:pPr indent="0" lvl="0" marL="0" rtl="0" algn="l">
              <a:lnSpc>
                <a:spcPct val="100000"/>
              </a:lnSpc>
              <a:spcBef>
                <a:spcPts val="0"/>
              </a:spcBef>
              <a:spcAft>
                <a:spcPts val="0"/>
              </a:spcAft>
              <a:buSzPts val="3000"/>
              <a:buNone/>
            </a:pPr>
            <a:r>
              <a:rPr b="1" lang="en-US" sz="2000">
                <a:solidFill>
                  <a:srgbClr val="15264B"/>
                </a:solidFill>
                <a:latin typeface="Arial"/>
                <a:ea typeface="Arial"/>
                <a:cs typeface="Arial"/>
                <a:sym typeface="Arial"/>
              </a:rPr>
              <a:t>The Solution ?</a:t>
            </a:r>
            <a:endParaRPr b="1" sz="2000">
              <a:solidFill>
                <a:srgbClr val="15264B"/>
              </a:solidFill>
              <a:latin typeface="Arial"/>
              <a:ea typeface="Arial"/>
              <a:cs typeface="Arial"/>
              <a:sym typeface="Arial"/>
            </a:endParaRPr>
          </a:p>
          <a:p>
            <a:pPr indent="0" lvl="0" marL="0" rtl="0" algn="l">
              <a:lnSpc>
                <a:spcPct val="100000"/>
              </a:lnSpc>
              <a:spcBef>
                <a:spcPts val="0"/>
              </a:spcBef>
              <a:spcAft>
                <a:spcPts val="0"/>
              </a:spcAft>
              <a:buSzPts val="3000"/>
              <a:buNone/>
            </a:pPr>
            <a:r>
              <a:t/>
            </a:r>
            <a:endParaRPr b="1" sz="1800">
              <a:solidFill>
                <a:schemeClr val="dk1"/>
              </a:solidFill>
              <a:latin typeface="Arial"/>
              <a:ea typeface="Arial"/>
              <a:cs typeface="Arial"/>
              <a:sym typeface="Arial"/>
            </a:endParaRPr>
          </a:p>
          <a:p>
            <a:pPr indent="0" lvl="0" marL="0" rtl="0" algn="l">
              <a:lnSpc>
                <a:spcPct val="100000"/>
              </a:lnSpc>
              <a:spcBef>
                <a:spcPts val="0"/>
              </a:spcBef>
              <a:spcAft>
                <a:spcPts val="0"/>
              </a:spcAft>
              <a:buSzPts val="3000"/>
              <a:buNone/>
            </a:pPr>
            <a:r>
              <a:t/>
            </a:r>
            <a:endParaRPr b="1" sz="1800">
              <a:solidFill>
                <a:schemeClr val="dk1"/>
              </a:solidFill>
              <a:latin typeface="Arial"/>
              <a:ea typeface="Arial"/>
              <a:cs typeface="Arial"/>
              <a:sym typeface="Arial"/>
            </a:endParaRPr>
          </a:p>
        </p:txBody>
      </p:sp>
      <p:sp>
        <p:nvSpPr>
          <p:cNvPr id="92" name="Google Shape;92;p29"/>
          <p:cNvSpPr/>
          <p:nvPr/>
        </p:nvSpPr>
        <p:spPr>
          <a:xfrm flipH="1" rot="10800000">
            <a:off x="0" y="6437013"/>
            <a:ext cx="12192000" cy="420987"/>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93" name="Google Shape;93;p29"/>
          <p:cNvSpPr txBox="1"/>
          <p:nvPr/>
        </p:nvSpPr>
        <p:spPr>
          <a:xfrm>
            <a:off x="9335597" y="6524381"/>
            <a:ext cx="2473415" cy="23079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94" name="Google Shape;94;p29"/>
          <p:cNvSpPr/>
          <p:nvPr/>
        </p:nvSpPr>
        <p:spPr>
          <a:xfrm flipH="1" rot="10800000">
            <a:off x="0" y="0"/>
            <a:ext cx="12192000" cy="86822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95" name="Google Shape;95;p29"/>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96" name="Google Shape;96;p29"/>
          <p:cNvSpPr txBox="1"/>
          <p:nvPr/>
        </p:nvSpPr>
        <p:spPr>
          <a:xfrm>
            <a:off x="376810" y="204051"/>
            <a:ext cx="10910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3200">
                <a:solidFill>
                  <a:schemeClr val="lt1"/>
                </a:solidFill>
                <a:latin typeface="Roboto"/>
                <a:ea typeface="Roboto"/>
                <a:cs typeface="Roboto"/>
                <a:sym typeface="Roboto"/>
              </a:rPr>
              <a:t>Introduction</a:t>
            </a:r>
            <a:endParaRPr b="1" i="0" sz="3200" u="none" cap="none" strike="noStrike">
              <a:solidFill>
                <a:schemeClr val="lt1"/>
              </a:solidFill>
              <a:latin typeface="Roboto"/>
              <a:ea typeface="Roboto"/>
              <a:cs typeface="Roboto"/>
              <a:sym typeface="Roboto"/>
            </a:endParaRPr>
          </a:p>
        </p:txBody>
      </p:sp>
      <p:pic>
        <p:nvPicPr>
          <p:cNvPr id="97" name="Google Shape;97;p29"/>
          <p:cNvPicPr preferRelativeResize="0"/>
          <p:nvPr/>
        </p:nvPicPr>
        <p:blipFill>
          <a:blip r:embed="rId4">
            <a:alphaModFix/>
          </a:blip>
          <a:stretch>
            <a:fillRect/>
          </a:stretch>
        </p:blipFill>
        <p:spPr>
          <a:xfrm>
            <a:off x="1341800" y="4095988"/>
            <a:ext cx="9753600" cy="2143125"/>
          </a:xfrm>
          <a:prstGeom prst="rect">
            <a:avLst/>
          </a:prstGeom>
          <a:noFill/>
          <a:ln>
            <a:noFill/>
          </a:ln>
        </p:spPr>
      </p:pic>
      <p:sp>
        <p:nvSpPr>
          <p:cNvPr id="98" name="Google Shape;98;p29"/>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
                                        </p:tgtEl>
                                        <p:attrNameLst>
                                          <p:attrName>style.visibility</p:attrName>
                                        </p:attrNameLst>
                                      </p:cBhvr>
                                      <p:to>
                                        <p:strVal val="visible"/>
                                      </p:to>
                                    </p:set>
                                  </p:childTnLst>
                                </p:cTn>
                              </p:par>
                            </p:childTnLst>
                          </p:cTn>
                        </p:par>
                        <p:par>
                          <p:cTn fill="hold">
                            <p:stCondLst>
                              <p:cond delay="0"/>
                            </p:stCondLst>
                            <p:childTnLst>
                              <p:par>
                                <p:cTn fill="hold" nodeType="afterEffect" presetClass="emph" presetID="8" presetSubtype="0">
                                  <p:stCondLst>
                                    <p:cond delay="0"/>
                                  </p:stCondLst>
                                  <p:childTnLst>
                                    <p:animRot by="-21600000">
                                      <p:cBhvr>
                                        <p:cTn dur="1000" fill="hold"/>
                                        <p:tgtEl>
                                          <p:spTgt spid="97"/>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300175e8045_0_405"/>
          <p:cNvSpPr txBox="1"/>
          <p:nvPr>
            <p:ph idx="1" type="body"/>
          </p:nvPr>
        </p:nvSpPr>
        <p:spPr>
          <a:xfrm>
            <a:off x="376809" y="1125479"/>
            <a:ext cx="11177400" cy="4821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600">
                <a:solidFill>
                  <a:srgbClr val="E84B36"/>
                </a:solidFill>
                <a:latin typeface="Arial"/>
                <a:ea typeface="Arial"/>
                <a:cs typeface="Arial"/>
                <a:sym typeface="Arial"/>
              </a:rPr>
              <a:t>Addressing Performance Challenges</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SzPts val="2000"/>
              <a:buNone/>
            </a:pPr>
            <a:r>
              <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b="1" lang="en-US" sz="1800">
                <a:latin typeface="Arial"/>
                <a:ea typeface="Arial"/>
                <a:cs typeface="Arial"/>
                <a:sym typeface="Arial"/>
              </a:rPr>
              <a:t>Network Bandwidth</a:t>
            </a:r>
            <a:br>
              <a:rPr b="1" lang="en-US" sz="1800">
                <a:latin typeface="Arial"/>
                <a:ea typeface="Arial"/>
                <a:cs typeface="Arial"/>
                <a:sym typeface="Arial"/>
              </a:rPr>
            </a:br>
            <a:endParaRPr b="1" sz="1800">
              <a:latin typeface="Arial"/>
              <a:ea typeface="Arial"/>
              <a:cs typeface="Arial"/>
              <a:sym typeface="Arial"/>
            </a:endParaRPr>
          </a:p>
          <a:p>
            <a:pPr indent="0" lvl="0" marL="457200" rtl="0" algn="l">
              <a:lnSpc>
                <a:spcPct val="100000"/>
              </a:lnSpc>
              <a:spcBef>
                <a:spcPts val="0"/>
              </a:spcBef>
              <a:spcAft>
                <a:spcPts val="0"/>
              </a:spcAft>
              <a:buNone/>
            </a:pPr>
            <a:r>
              <a:rPr lang="en-US" sz="1800">
                <a:latin typeface="Arial"/>
                <a:ea typeface="Arial"/>
                <a:cs typeface="Arial"/>
                <a:sym typeface="Arial"/>
              </a:rPr>
              <a:t>When using multiple GPUs in a distributed system, one major bottleneck is network bandwidth—the speed at which data can be transferred between devices. If too much time is spent transferring data between devices, the benefit of fast computation is lost.</a:t>
            </a:r>
            <a:endParaRPr sz="1800">
              <a:latin typeface="Arial"/>
              <a:ea typeface="Arial"/>
              <a:cs typeface="Arial"/>
              <a:sym typeface="Arial"/>
            </a:endParaRPr>
          </a:p>
          <a:p>
            <a:pPr indent="0" lvl="0" marL="457200" rtl="0" algn="l">
              <a:lnSpc>
                <a:spcPct val="100000"/>
              </a:lnSpc>
              <a:spcBef>
                <a:spcPts val="0"/>
              </a:spcBef>
              <a:spcAft>
                <a:spcPts val="0"/>
              </a:spcAft>
              <a:buNone/>
            </a:pPr>
            <a:r>
              <a:t/>
            </a:r>
            <a:endParaRPr sz="1800">
              <a:latin typeface="Arial"/>
              <a:ea typeface="Arial"/>
              <a:cs typeface="Arial"/>
              <a:sym typeface="Arial"/>
            </a:endParaRPr>
          </a:p>
          <a:p>
            <a:pPr indent="0" lvl="0" marL="457200" rtl="0" algn="l">
              <a:lnSpc>
                <a:spcPct val="100000"/>
              </a:lnSpc>
              <a:spcBef>
                <a:spcPts val="0"/>
              </a:spcBef>
              <a:spcAft>
                <a:spcPts val="0"/>
              </a:spcAft>
              <a:buNone/>
            </a:pPr>
            <a:r>
              <a:rPr lang="en-US" sz="1800">
                <a:latin typeface="Arial"/>
                <a:ea typeface="Arial"/>
                <a:cs typeface="Arial"/>
                <a:sym typeface="Arial"/>
              </a:rPr>
              <a:t>For efficient computation, the ratio of an expert’s </a:t>
            </a:r>
            <a:r>
              <a:rPr b="1" lang="en-US" sz="1800">
                <a:latin typeface="Arial"/>
                <a:ea typeface="Arial"/>
                <a:cs typeface="Arial"/>
                <a:sym typeface="Arial"/>
              </a:rPr>
              <a:t>computational workload</a:t>
            </a:r>
            <a:r>
              <a:rPr lang="en-US" sz="1800">
                <a:latin typeface="Arial"/>
                <a:ea typeface="Arial"/>
                <a:cs typeface="Arial"/>
                <a:sym typeface="Arial"/>
              </a:rPr>
              <a:t> (the amount of work done within the expert) to t</a:t>
            </a:r>
            <a:r>
              <a:rPr b="1" lang="en-US" sz="1800">
                <a:latin typeface="Arial"/>
                <a:ea typeface="Arial"/>
                <a:cs typeface="Arial"/>
                <a:sym typeface="Arial"/>
              </a:rPr>
              <a:t>he size of the input and output data</a:t>
            </a:r>
            <a:r>
              <a:rPr lang="en-US" sz="1800">
                <a:latin typeface="Arial"/>
                <a:ea typeface="Arial"/>
                <a:cs typeface="Arial"/>
                <a:sym typeface="Arial"/>
              </a:rPr>
              <a:t> being sent across the network must be high.</a:t>
            </a:r>
            <a:endParaRPr sz="1800">
              <a:latin typeface="Arial"/>
              <a:ea typeface="Arial"/>
              <a:cs typeface="Arial"/>
              <a:sym typeface="Arial"/>
            </a:endParaRPr>
          </a:p>
          <a:p>
            <a:pPr indent="0" lvl="0" marL="457200" rtl="0" algn="l">
              <a:lnSpc>
                <a:spcPct val="100000"/>
              </a:lnSpc>
              <a:spcBef>
                <a:spcPts val="0"/>
              </a:spcBef>
              <a:spcAft>
                <a:spcPts val="0"/>
              </a:spcAft>
              <a:buNone/>
            </a:pPr>
            <a:r>
              <a:t/>
            </a:r>
            <a:endParaRPr sz="1800">
              <a:latin typeface="Arial"/>
              <a:ea typeface="Arial"/>
              <a:cs typeface="Arial"/>
              <a:sym typeface="Arial"/>
            </a:endParaRPr>
          </a:p>
          <a:p>
            <a:pPr indent="0" lvl="0" marL="457200" rtl="0" algn="l">
              <a:lnSpc>
                <a:spcPct val="100000"/>
              </a:lnSpc>
              <a:spcBef>
                <a:spcPts val="0"/>
              </a:spcBef>
              <a:spcAft>
                <a:spcPts val="0"/>
              </a:spcAft>
              <a:buNone/>
            </a:pPr>
            <a:r>
              <a:rPr lang="en-US" sz="1800">
                <a:latin typeface="Arial"/>
                <a:ea typeface="Arial"/>
                <a:cs typeface="Arial"/>
                <a:sym typeface="Arial"/>
              </a:rPr>
              <a:t>We can get each expert to do more work by simply </a:t>
            </a:r>
            <a:r>
              <a:rPr b="1" lang="en-US" sz="1800">
                <a:latin typeface="Arial"/>
                <a:ea typeface="Arial"/>
                <a:cs typeface="Arial"/>
                <a:sym typeface="Arial"/>
              </a:rPr>
              <a:t>increasing the number of hidden layers</a:t>
            </a:r>
            <a:r>
              <a:rPr lang="en-US" sz="1800">
                <a:latin typeface="Arial"/>
                <a:ea typeface="Arial"/>
                <a:cs typeface="Arial"/>
                <a:sym typeface="Arial"/>
              </a:rPr>
              <a:t> or the </a:t>
            </a:r>
            <a:r>
              <a:rPr b="1" lang="en-US" sz="1800">
                <a:latin typeface="Arial"/>
                <a:ea typeface="Arial"/>
                <a:cs typeface="Arial"/>
                <a:sym typeface="Arial"/>
              </a:rPr>
              <a:t>size of the hidden layers.</a:t>
            </a:r>
            <a:endParaRPr b="1" sz="1800">
              <a:latin typeface="Arial"/>
              <a:ea typeface="Arial"/>
              <a:cs typeface="Arial"/>
              <a:sym typeface="Arial"/>
            </a:endParaRPr>
          </a:p>
          <a:p>
            <a:pPr indent="0" lvl="0" marL="0" rtl="0" algn="l">
              <a:lnSpc>
                <a:spcPct val="100000"/>
              </a:lnSpc>
              <a:spcBef>
                <a:spcPts val="0"/>
              </a:spcBef>
              <a:spcAft>
                <a:spcPts val="0"/>
              </a:spcAft>
              <a:buNone/>
            </a:pPr>
            <a:r>
              <a:t/>
            </a:r>
            <a:endParaRPr b="1" sz="1800">
              <a:latin typeface="Arial"/>
              <a:ea typeface="Arial"/>
              <a:cs typeface="Arial"/>
              <a:sym typeface="Arial"/>
            </a:endParaRPr>
          </a:p>
        </p:txBody>
      </p:sp>
      <p:sp>
        <p:nvSpPr>
          <p:cNvPr id="310" name="Google Shape;310;g300175e8045_0_405"/>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311" name="Google Shape;311;g300175e8045_0_405"/>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312" name="Google Shape;312;g300175e8045_0_405"/>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313" name="Google Shape;313;g300175e8045_0_405"/>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314" name="Google Shape;314;g300175e8045_0_405"/>
          <p:cNvSpPr txBox="1"/>
          <p:nvPr/>
        </p:nvSpPr>
        <p:spPr>
          <a:xfrm>
            <a:off x="376810" y="204051"/>
            <a:ext cx="10910100" cy="430800"/>
          </a:xfrm>
          <a:prstGeom prst="rect">
            <a:avLst/>
          </a:prstGeom>
          <a:noFill/>
          <a:ln>
            <a:noFill/>
          </a:ln>
        </p:spPr>
        <p:txBody>
          <a:bodyPr anchorCtr="0" anchor="t" bIns="45700" lIns="91425" spcFirstLastPara="1" rIns="91425" wrap="square" tIns="45700">
            <a:spAutoFit/>
          </a:bodyPr>
          <a:lstStyle/>
          <a:p>
            <a:pPr indent="0" lvl="0" marL="0" rtl="0" algn="l">
              <a:spcBef>
                <a:spcPts val="600"/>
              </a:spcBef>
              <a:spcAft>
                <a:spcPts val="0"/>
              </a:spcAft>
              <a:buClr>
                <a:schemeClr val="dk1"/>
              </a:buClr>
              <a:buFont typeface="Arial"/>
              <a:buNone/>
            </a:pPr>
            <a:r>
              <a:rPr b="1" lang="en-US" sz="2200">
                <a:solidFill>
                  <a:schemeClr val="lt1"/>
                </a:solidFill>
                <a:latin typeface="Roboto"/>
                <a:ea typeface="Roboto"/>
                <a:cs typeface="Roboto"/>
                <a:sym typeface="Roboto"/>
              </a:rPr>
              <a:t>Outrageously Large Neural Networks: The Sparsely-Gated MoE Layer</a:t>
            </a:r>
            <a:endParaRPr b="1" sz="2400">
              <a:solidFill>
                <a:schemeClr val="lt1"/>
              </a:solidFill>
              <a:latin typeface="Roboto"/>
              <a:ea typeface="Roboto"/>
              <a:cs typeface="Roboto"/>
              <a:sym typeface="Roboto"/>
            </a:endParaRPr>
          </a:p>
        </p:txBody>
      </p:sp>
      <p:sp>
        <p:nvSpPr>
          <p:cNvPr id="315" name="Google Shape;315;g300175e8045_0_405"/>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300175e8045_0_418"/>
          <p:cNvSpPr txBox="1"/>
          <p:nvPr>
            <p:ph idx="1" type="body"/>
          </p:nvPr>
        </p:nvSpPr>
        <p:spPr>
          <a:xfrm>
            <a:off x="376809" y="939929"/>
            <a:ext cx="11177400" cy="4821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600">
                <a:solidFill>
                  <a:srgbClr val="E84B36"/>
                </a:solidFill>
                <a:latin typeface="Arial"/>
                <a:ea typeface="Arial"/>
                <a:cs typeface="Arial"/>
                <a:sym typeface="Arial"/>
              </a:rPr>
              <a:t>Experiments</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SzPts val="2000"/>
              <a:buNone/>
            </a:pPr>
            <a:r>
              <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b="1" lang="en-US" sz="1800">
                <a:latin typeface="Arial"/>
                <a:ea typeface="Arial"/>
                <a:cs typeface="Arial"/>
                <a:sym typeface="Arial"/>
              </a:rPr>
              <a:t>1 BILLION WORD LANGUAGE MODELING BENCHMARK</a:t>
            </a:r>
            <a:endParaRPr b="1" sz="1800">
              <a:latin typeface="Arial"/>
              <a:ea typeface="Arial"/>
              <a:cs typeface="Arial"/>
              <a:sym typeface="Arial"/>
            </a:endParaRPr>
          </a:p>
          <a:p>
            <a:pPr indent="0" lvl="0" marL="457200" rtl="0" algn="l">
              <a:lnSpc>
                <a:spcPct val="100000"/>
              </a:lnSpc>
              <a:spcBef>
                <a:spcPts val="0"/>
              </a:spcBef>
              <a:spcAft>
                <a:spcPts val="0"/>
              </a:spcAft>
              <a:buNone/>
            </a:pPr>
            <a:r>
              <a:rPr lang="en-US" sz="1800">
                <a:latin typeface="Arial"/>
                <a:ea typeface="Arial"/>
                <a:cs typeface="Arial"/>
                <a:sym typeface="Arial"/>
              </a:rPr>
              <a:t>To test the performance of their sparse MoE layer, the authors in train a language model that inserts an MoE module between stacked layers of an LSTM. Both flat and hierarchical MoEs are tested with varying numbers of experts, and all models are trained such that their total computational cost is roughly equal</a:t>
            </a:r>
            <a:endParaRPr sz="1800">
              <a:latin typeface="Arial"/>
              <a:ea typeface="Arial"/>
              <a:cs typeface="Arial"/>
              <a:sym typeface="Arial"/>
            </a:endParaRPr>
          </a:p>
        </p:txBody>
      </p:sp>
      <p:sp>
        <p:nvSpPr>
          <p:cNvPr id="321" name="Google Shape;321;g300175e8045_0_418"/>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322" name="Google Shape;322;g300175e8045_0_418"/>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323" name="Google Shape;323;g300175e8045_0_418"/>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324" name="Google Shape;324;g300175e8045_0_418"/>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325" name="Google Shape;325;g300175e8045_0_418"/>
          <p:cNvSpPr txBox="1"/>
          <p:nvPr/>
        </p:nvSpPr>
        <p:spPr>
          <a:xfrm>
            <a:off x="376810" y="204051"/>
            <a:ext cx="10910100" cy="430800"/>
          </a:xfrm>
          <a:prstGeom prst="rect">
            <a:avLst/>
          </a:prstGeom>
          <a:noFill/>
          <a:ln>
            <a:noFill/>
          </a:ln>
        </p:spPr>
        <p:txBody>
          <a:bodyPr anchorCtr="0" anchor="t" bIns="45700" lIns="91425" spcFirstLastPara="1" rIns="91425" wrap="square" tIns="45700">
            <a:spAutoFit/>
          </a:bodyPr>
          <a:lstStyle/>
          <a:p>
            <a:pPr indent="0" lvl="0" marL="0" rtl="0" algn="l">
              <a:spcBef>
                <a:spcPts val="600"/>
              </a:spcBef>
              <a:spcAft>
                <a:spcPts val="0"/>
              </a:spcAft>
              <a:buClr>
                <a:schemeClr val="dk1"/>
              </a:buClr>
              <a:buFont typeface="Arial"/>
              <a:buNone/>
            </a:pPr>
            <a:r>
              <a:rPr b="1" lang="en-US" sz="2200">
                <a:solidFill>
                  <a:schemeClr val="lt1"/>
                </a:solidFill>
                <a:latin typeface="Roboto"/>
                <a:ea typeface="Roboto"/>
                <a:cs typeface="Roboto"/>
                <a:sym typeface="Roboto"/>
              </a:rPr>
              <a:t>Outrageously Large Neural Networks: The Sparsely-Gated MoE Layer</a:t>
            </a:r>
            <a:endParaRPr b="1" sz="2400">
              <a:solidFill>
                <a:schemeClr val="lt1"/>
              </a:solidFill>
              <a:latin typeface="Roboto"/>
              <a:ea typeface="Roboto"/>
              <a:cs typeface="Roboto"/>
              <a:sym typeface="Roboto"/>
            </a:endParaRPr>
          </a:p>
        </p:txBody>
      </p:sp>
      <p:pic>
        <p:nvPicPr>
          <p:cNvPr id="326" name="Google Shape;326;g300175e8045_0_418"/>
          <p:cNvPicPr preferRelativeResize="0"/>
          <p:nvPr/>
        </p:nvPicPr>
        <p:blipFill>
          <a:blip r:embed="rId4">
            <a:alphaModFix/>
          </a:blip>
          <a:stretch>
            <a:fillRect/>
          </a:stretch>
        </p:blipFill>
        <p:spPr>
          <a:xfrm>
            <a:off x="2808025" y="2772525"/>
            <a:ext cx="7132601" cy="3566301"/>
          </a:xfrm>
          <a:prstGeom prst="rect">
            <a:avLst/>
          </a:prstGeom>
          <a:noFill/>
          <a:ln>
            <a:noFill/>
          </a:ln>
        </p:spPr>
      </p:pic>
      <p:sp>
        <p:nvSpPr>
          <p:cNvPr id="327" name="Google Shape;327;g300175e8045_0_418"/>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g300175e8045_0_447"/>
          <p:cNvPicPr preferRelativeResize="0"/>
          <p:nvPr/>
        </p:nvPicPr>
        <p:blipFill>
          <a:blip r:embed="rId3">
            <a:alphaModFix/>
          </a:blip>
          <a:stretch>
            <a:fillRect/>
          </a:stretch>
        </p:blipFill>
        <p:spPr>
          <a:xfrm>
            <a:off x="1385450" y="1817300"/>
            <a:ext cx="9507675" cy="4284624"/>
          </a:xfrm>
          <a:prstGeom prst="rect">
            <a:avLst/>
          </a:prstGeom>
          <a:noFill/>
          <a:ln>
            <a:noFill/>
          </a:ln>
        </p:spPr>
      </p:pic>
      <p:sp>
        <p:nvSpPr>
          <p:cNvPr id="333" name="Google Shape;333;g300175e8045_0_447"/>
          <p:cNvSpPr txBox="1"/>
          <p:nvPr>
            <p:ph idx="1" type="body"/>
          </p:nvPr>
        </p:nvSpPr>
        <p:spPr>
          <a:xfrm>
            <a:off x="376809" y="939929"/>
            <a:ext cx="11177400" cy="4821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600">
                <a:solidFill>
                  <a:srgbClr val="E84B36"/>
                </a:solidFill>
                <a:latin typeface="Arial"/>
                <a:ea typeface="Arial"/>
                <a:cs typeface="Arial"/>
                <a:sym typeface="Arial"/>
              </a:rPr>
              <a:t>Experiments</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SzPts val="2000"/>
              <a:buNone/>
            </a:pPr>
            <a:r>
              <a:t/>
            </a:r>
            <a:endParaRPr sz="1800">
              <a:latin typeface="Arial"/>
              <a:ea typeface="Arial"/>
              <a:cs typeface="Arial"/>
              <a:sym typeface="Arial"/>
            </a:endParaRPr>
          </a:p>
          <a:p>
            <a:pPr indent="-342900" lvl="0" marL="457200" rtl="0" algn="l">
              <a:lnSpc>
                <a:spcPct val="100000"/>
              </a:lnSpc>
              <a:spcBef>
                <a:spcPts val="0"/>
              </a:spcBef>
              <a:spcAft>
                <a:spcPts val="0"/>
              </a:spcAft>
              <a:buSzPts val="1800"/>
              <a:buChar char="-"/>
            </a:pPr>
            <a:r>
              <a:rPr b="1" lang="en-US" sz="1800">
                <a:latin typeface="Arial"/>
                <a:ea typeface="Arial"/>
                <a:cs typeface="Arial"/>
                <a:sym typeface="Arial"/>
              </a:rPr>
              <a:t>100 BILLION WORD GOOGLE NEWS CORPUS</a:t>
            </a:r>
            <a:endParaRPr b="1" sz="1800">
              <a:latin typeface="Arial"/>
              <a:ea typeface="Arial"/>
              <a:cs typeface="Arial"/>
              <a:sym typeface="Arial"/>
            </a:endParaRPr>
          </a:p>
          <a:p>
            <a:pPr indent="0" lvl="0" marL="457200" rtl="0" algn="l">
              <a:lnSpc>
                <a:spcPct val="100000"/>
              </a:lnSpc>
              <a:spcBef>
                <a:spcPts val="0"/>
              </a:spcBef>
              <a:spcAft>
                <a:spcPts val="0"/>
              </a:spcAft>
              <a:buNone/>
            </a:pPr>
            <a:r>
              <a:t/>
            </a:r>
            <a:endParaRPr b="1" sz="1800">
              <a:latin typeface="Arial"/>
              <a:ea typeface="Arial"/>
              <a:cs typeface="Arial"/>
              <a:sym typeface="Arial"/>
            </a:endParaRPr>
          </a:p>
        </p:txBody>
      </p:sp>
      <p:sp>
        <p:nvSpPr>
          <p:cNvPr id="334" name="Google Shape;334;g300175e8045_0_447"/>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335" name="Google Shape;335;g300175e8045_0_447"/>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336" name="Google Shape;336;g300175e8045_0_447"/>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337" name="Google Shape;337;g300175e8045_0_447"/>
          <p:cNvPicPr preferRelativeResize="0"/>
          <p:nvPr/>
        </p:nvPicPr>
        <p:blipFill rotWithShape="1">
          <a:blip r:embed="rId4">
            <a:alphaModFix/>
          </a:blip>
          <a:srcRect b="0" l="0" r="0" t="0"/>
          <a:stretch/>
        </p:blipFill>
        <p:spPr>
          <a:xfrm>
            <a:off x="11554210" y="228014"/>
            <a:ext cx="277906" cy="401420"/>
          </a:xfrm>
          <a:prstGeom prst="rect">
            <a:avLst/>
          </a:prstGeom>
          <a:noFill/>
          <a:ln>
            <a:noFill/>
          </a:ln>
        </p:spPr>
      </p:pic>
      <p:sp>
        <p:nvSpPr>
          <p:cNvPr id="338" name="Google Shape;338;g300175e8045_0_447"/>
          <p:cNvSpPr txBox="1"/>
          <p:nvPr/>
        </p:nvSpPr>
        <p:spPr>
          <a:xfrm>
            <a:off x="376810" y="204051"/>
            <a:ext cx="10910100" cy="430800"/>
          </a:xfrm>
          <a:prstGeom prst="rect">
            <a:avLst/>
          </a:prstGeom>
          <a:noFill/>
          <a:ln>
            <a:noFill/>
          </a:ln>
        </p:spPr>
        <p:txBody>
          <a:bodyPr anchorCtr="0" anchor="t" bIns="45700" lIns="91425" spcFirstLastPara="1" rIns="91425" wrap="square" tIns="45700">
            <a:spAutoFit/>
          </a:bodyPr>
          <a:lstStyle/>
          <a:p>
            <a:pPr indent="0" lvl="0" marL="0" rtl="0" algn="l">
              <a:spcBef>
                <a:spcPts val="600"/>
              </a:spcBef>
              <a:spcAft>
                <a:spcPts val="0"/>
              </a:spcAft>
              <a:buClr>
                <a:schemeClr val="dk1"/>
              </a:buClr>
              <a:buFont typeface="Arial"/>
              <a:buNone/>
            </a:pPr>
            <a:r>
              <a:rPr b="1" lang="en-US" sz="2200">
                <a:solidFill>
                  <a:schemeClr val="lt1"/>
                </a:solidFill>
                <a:latin typeface="Roboto"/>
                <a:ea typeface="Roboto"/>
                <a:cs typeface="Roboto"/>
                <a:sym typeface="Roboto"/>
              </a:rPr>
              <a:t>Outrageously Large Neural Networks: The Sparsely-Gated MoE Layer</a:t>
            </a:r>
            <a:endParaRPr b="1" sz="2400">
              <a:solidFill>
                <a:schemeClr val="lt1"/>
              </a:solidFill>
              <a:latin typeface="Roboto"/>
              <a:ea typeface="Roboto"/>
              <a:cs typeface="Roboto"/>
              <a:sym typeface="Roboto"/>
            </a:endParaRPr>
          </a:p>
        </p:txBody>
      </p:sp>
      <p:sp>
        <p:nvSpPr>
          <p:cNvPr id="339" name="Google Shape;339;g300175e8045_0_447"/>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300175e8045_0_463"/>
          <p:cNvSpPr txBox="1"/>
          <p:nvPr>
            <p:ph idx="1" type="body"/>
          </p:nvPr>
        </p:nvSpPr>
        <p:spPr>
          <a:xfrm>
            <a:off x="376809" y="939929"/>
            <a:ext cx="11177400" cy="4821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600">
                <a:solidFill>
                  <a:srgbClr val="E84B36"/>
                </a:solidFill>
                <a:latin typeface="Arial"/>
                <a:ea typeface="Arial"/>
                <a:cs typeface="Arial"/>
                <a:sym typeface="Arial"/>
              </a:rPr>
              <a:t>Experiments</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SzPts val="2000"/>
              <a:buNone/>
            </a:pPr>
            <a:r>
              <a:t/>
            </a:r>
            <a:endParaRPr sz="1800">
              <a:latin typeface="Arial"/>
              <a:ea typeface="Arial"/>
              <a:cs typeface="Arial"/>
              <a:sym typeface="Arial"/>
            </a:endParaRPr>
          </a:p>
          <a:p>
            <a:pPr indent="-342900" lvl="0" marL="457200" rtl="0" algn="l">
              <a:lnSpc>
                <a:spcPct val="100000"/>
              </a:lnSpc>
              <a:spcBef>
                <a:spcPts val="0"/>
              </a:spcBef>
              <a:spcAft>
                <a:spcPts val="0"/>
              </a:spcAft>
              <a:buSzPts val="1800"/>
              <a:buChar char="-"/>
            </a:pPr>
            <a:r>
              <a:rPr b="1" lang="en-US" sz="1800">
                <a:latin typeface="Arial"/>
                <a:ea typeface="Arial"/>
                <a:cs typeface="Arial"/>
                <a:sym typeface="Arial"/>
              </a:rPr>
              <a:t>MACHINE TRANSLATION  (SINGLE LANGUAGE PAIR)</a:t>
            </a:r>
            <a:endParaRPr b="1" sz="1800">
              <a:latin typeface="Arial"/>
              <a:ea typeface="Arial"/>
              <a:cs typeface="Arial"/>
              <a:sym typeface="Arial"/>
            </a:endParaRPr>
          </a:p>
          <a:p>
            <a:pPr indent="0" lvl="0" marL="457200" rtl="0" algn="l">
              <a:lnSpc>
                <a:spcPct val="100000"/>
              </a:lnSpc>
              <a:spcBef>
                <a:spcPts val="0"/>
              </a:spcBef>
              <a:spcAft>
                <a:spcPts val="0"/>
              </a:spcAft>
              <a:buNone/>
            </a:pPr>
            <a:r>
              <a:rPr lang="en-US" sz="1800">
                <a:latin typeface="Arial"/>
                <a:ea typeface="Arial"/>
                <a:cs typeface="Arial"/>
                <a:sym typeface="Arial"/>
              </a:rPr>
              <a:t>Single-language machine translation aims to translate between one source and one target language.</a:t>
            </a:r>
            <a:endParaRPr sz="1800">
              <a:latin typeface="Arial"/>
              <a:ea typeface="Arial"/>
              <a:cs typeface="Arial"/>
              <a:sym typeface="Arial"/>
            </a:endParaRPr>
          </a:p>
          <a:p>
            <a:pPr indent="0" lvl="0" marL="457200" rtl="0" algn="l">
              <a:lnSpc>
                <a:spcPct val="100000"/>
              </a:lnSpc>
              <a:spcBef>
                <a:spcPts val="0"/>
              </a:spcBef>
              <a:spcAft>
                <a:spcPts val="0"/>
              </a:spcAft>
              <a:buNone/>
            </a:pPr>
            <a:r>
              <a:rPr lang="en-US" sz="1800">
                <a:latin typeface="Arial"/>
                <a:ea typeface="Arial"/>
                <a:cs typeface="Arial"/>
                <a:sym typeface="Arial"/>
              </a:rPr>
              <a:t>The authors use a modified GNMT model with MoE layers that had 2056 experts each with about 2 million parameters, adding a total of 8 billion parameters to the model.</a:t>
            </a:r>
            <a:endParaRPr sz="1800">
              <a:latin typeface="Arial"/>
              <a:ea typeface="Arial"/>
              <a:cs typeface="Arial"/>
              <a:sym typeface="Arial"/>
            </a:endParaRPr>
          </a:p>
        </p:txBody>
      </p:sp>
      <p:sp>
        <p:nvSpPr>
          <p:cNvPr id="345" name="Google Shape;345;g300175e8045_0_463"/>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346" name="Google Shape;346;g300175e8045_0_463"/>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347" name="Google Shape;347;g300175e8045_0_463"/>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348" name="Google Shape;348;g300175e8045_0_463"/>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349" name="Google Shape;349;g300175e8045_0_463"/>
          <p:cNvSpPr txBox="1"/>
          <p:nvPr/>
        </p:nvSpPr>
        <p:spPr>
          <a:xfrm>
            <a:off x="376810" y="204051"/>
            <a:ext cx="10910100" cy="430800"/>
          </a:xfrm>
          <a:prstGeom prst="rect">
            <a:avLst/>
          </a:prstGeom>
          <a:noFill/>
          <a:ln>
            <a:noFill/>
          </a:ln>
        </p:spPr>
        <p:txBody>
          <a:bodyPr anchorCtr="0" anchor="t" bIns="45700" lIns="91425" spcFirstLastPara="1" rIns="91425" wrap="square" tIns="45700">
            <a:spAutoFit/>
          </a:bodyPr>
          <a:lstStyle/>
          <a:p>
            <a:pPr indent="0" lvl="0" marL="0" rtl="0" algn="l">
              <a:spcBef>
                <a:spcPts val="600"/>
              </a:spcBef>
              <a:spcAft>
                <a:spcPts val="0"/>
              </a:spcAft>
              <a:buClr>
                <a:schemeClr val="dk1"/>
              </a:buClr>
              <a:buFont typeface="Arial"/>
              <a:buNone/>
            </a:pPr>
            <a:r>
              <a:rPr b="1" lang="en-US" sz="2200">
                <a:solidFill>
                  <a:schemeClr val="lt1"/>
                </a:solidFill>
                <a:latin typeface="Roboto"/>
                <a:ea typeface="Roboto"/>
                <a:cs typeface="Roboto"/>
                <a:sym typeface="Roboto"/>
              </a:rPr>
              <a:t>Outrageously Large Neural Networks: The Sparsely-Gated MoE Layer</a:t>
            </a:r>
            <a:endParaRPr b="1" sz="2400">
              <a:solidFill>
                <a:schemeClr val="lt1"/>
              </a:solidFill>
              <a:latin typeface="Roboto"/>
              <a:ea typeface="Roboto"/>
              <a:cs typeface="Roboto"/>
              <a:sym typeface="Roboto"/>
            </a:endParaRPr>
          </a:p>
        </p:txBody>
      </p:sp>
      <p:pic>
        <p:nvPicPr>
          <p:cNvPr id="350" name="Google Shape;350;g300175e8045_0_463"/>
          <p:cNvPicPr preferRelativeResize="0"/>
          <p:nvPr/>
        </p:nvPicPr>
        <p:blipFill>
          <a:blip r:embed="rId4">
            <a:alphaModFix/>
          </a:blip>
          <a:stretch>
            <a:fillRect/>
          </a:stretch>
        </p:blipFill>
        <p:spPr>
          <a:xfrm>
            <a:off x="1162175" y="2873825"/>
            <a:ext cx="9606652" cy="3279399"/>
          </a:xfrm>
          <a:prstGeom prst="rect">
            <a:avLst/>
          </a:prstGeom>
          <a:noFill/>
          <a:ln>
            <a:noFill/>
          </a:ln>
        </p:spPr>
      </p:pic>
      <p:sp>
        <p:nvSpPr>
          <p:cNvPr id="351" name="Google Shape;351;g300175e8045_0_463"/>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g300175e8045_0_476"/>
          <p:cNvSpPr txBox="1"/>
          <p:nvPr>
            <p:ph idx="1" type="body"/>
          </p:nvPr>
        </p:nvSpPr>
        <p:spPr>
          <a:xfrm>
            <a:off x="376809" y="939929"/>
            <a:ext cx="11177400" cy="4821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600">
                <a:solidFill>
                  <a:srgbClr val="E84B36"/>
                </a:solidFill>
                <a:latin typeface="Arial"/>
                <a:ea typeface="Arial"/>
                <a:cs typeface="Arial"/>
                <a:sym typeface="Arial"/>
              </a:rPr>
              <a:t>Experiments</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SzPts val="2000"/>
              <a:buNone/>
            </a:pPr>
            <a:r>
              <a:t/>
            </a:r>
            <a:endParaRPr sz="1800">
              <a:latin typeface="Arial"/>
              <a:ea typeface="Arial"/>
              <a:cs typeface="Arial"/>
              <a:sym typeface="Arial"/>
            </a:endParaRPr>
          </a:p>
          <a:p>
            <a:pPr indent="-342900" lvl="0" marL="457200" rtl="0" algn="l">
              <a:lnSpc>
                <a:spcPct val="100000"/>
              </a:lnSpc>
              <a:spcBef>
                <a:spcPts val="0"/>
              </a:spcBef>
              <a:spcAft>
                <a:spcPts val="0"/>
              </a:spcAft>
              <a:buSzPts val="1800"/>
              <a:buChar char="-"/>
            </a:pPr>
            <a:r>
              <a:rPr b="1" lang="en-US" sz="1800">
                <a:latin typeface="Arial"/>
                <a:ea typeface="Arial"/>
                <a:cs typeface="Arial"/>
                <a:sym typeface="Arial"/>
              </a:rPr>
              <a:t>MACHINE TRANSLATION  (SINGLE LANGUAGE PAIR)</a:t>
            </a:r>
            <a:endParaRPr b="1" sz="1800">
              <a:latin typeface="Arial"/>
              <a:ea typeface="Arial"/>
              <a:cs typeface="Arial"/>
              <a:sym typeface="Arial"/>
            </a:endParaRPr>
          </a:p>
          <a:p>
            <a:pPr indent="0" lvl="0" marL="457200" rtl="0" algn="l">
              <a:lnSpc>
                <a:spcPct val="100000"/>
              </a:lnSpc>
              <a:spcBef>
                <a:spcPts val="0"/>
              </a:spcBef>
              <a:spcAft>
                <a:spcPts val="0"/>
              </a:spcAft>
              <a:buNone/>
            </a:pPr>
            <a:r>
              <a:t/>
            </a:r>
            <a:endParaRPr sz="1800">
              <a:latin typeface="Arial"/>
              <a:ea typeface="Arial"/>
              <a:cs typeface="Arial"/>
              <a:sym typeface="Arial"/>
            </a:endParaRPr>
          </a:p>
        </p:txBody>
      </p:sp>
      <p:sp>
        <p:nvSpPr>
          <p:cNvPr id="357" name="Google Shape;357;g300175e8045_0_476"/>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358" name="Google Shape;358;g300175e8045_0_476"/>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359" name="Google Shape;359;g300175e8045_0_476"/>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360" name="Google Shape;360;g300175e8045_0_476"/>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361" name="Google Shape;361;g300175e8045_0_476"/>
          <p:cNvSpPr txBox="1"/>
          <p:nvPr/>
        </p:nvSpPr>
        <p:spPr>
          <a:xfrm>
            <a:off x="376810" y="204051"/>
            <a:ext cx="10910100" cy="430800"/>
          </a:xfrm>
          <a:prstGeom prst="rect">
            <a:avLst/>
          </a:prstGeom>
          <a:noFill/>
          <a:ln>
            <a:noFill/>
          </a:ln>
        </p:spPr>
        <p:txBody>
          <a:bodyPr anchorCtr="0" anchor="t" bIns="45700" lIns="91425" spcFirstLastPara="1" rIns="91425" wrap="square" tIns="45700">
            <a:spAutoFit/>
          </a:bodyPr>
          <a:lstStyle/>
          <a:p>
            <a:pPr indent="0" lvl="0" marL="0" rtl="0" algn="l">
              <a:spcBef>
                <a:spcPts val="600"/>
              </a:spcBef>
              <a:spcAft>
                <a:spcPts val="0"/>
              </a:spcAft>
              <a:buClr>
                <a:schemeClr val="dk1"/>
              </a:buClr>
              <a:buFont typeface="Arial"/>
              <a:buNone/>
            </a:pPr>
            <a:r>
              <a:rPr b="1" lang="en-US" sz="2200">
                <a:solidFill>
                  <a:schemeClr val="lt1"/>
                </a:solidFill>
                <a:latin typeface="Roboto"/>
                <a:ea typeface="Roboto"/>
                <a:cs typeface="Roboto"/>
                <a:sym typeface="Roboto"/>
              </a:rPr>
              <a:t>Outrageously Large Neural Networks: The Sparsely-Gated MoE Layer</a:t>
            </a:r>
            <a:endParaRPr b="1" sz="2400">
              <a:solidFill>
                <a:schemeClr val="lt1"/>
              </a:solidFill>
              <a:latin typeface="Roboto"/>
              <a:ea typeface="Roboto"/>
              <a:cs typeface="Roboto"/>
              <a:sym typeface="Roboto"/>
            </a:endParaRPr>
          </a:p>
        </p:txBody>
      </p:sp>
      <p:pic>
        <p:nvPicPr>
          <p:cNvPr id="362" name="Google Shape;362;g300175e8045_0_476"/>
          <p:cNvPicPr preferRelativeResize="0"/>
          <p:nvPr/>
        </p:nvPicPr>
        <p:blipFill>
          <a:blip r:embed="rId4">
            <a:alphaModFix/>
          </a:blip>
          <a:stretch>
            <a:fillRect/>
          </a:stretch>
        </p:blipFill>
        <p:spPr>
          <a:xfrm>
            <a:off x="1409575" y="2058750"/>
            <a:ext cx="9111849" cy="4027874"/>
          </a:xfrm>
          <a:prstGeom prst="rect">
            <a:avLst/>
          </a:prstGeom>
          <a:noFill/>
          <a:ln>
            <a:noFill/>
          </a:ln>
        </p:spPr>
      </p:pic>
      <p:sp>
        <p:nvSpPr>
          <p:cNvPr id="363" name="Google Shape;363;g300175e8045_0_476"/>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g300175e8045_0_488"/>
          <p:cNvSpPr txBox="1"/>
          <p:nvPr>
            <p:ph idx="1" type="body"/>
          </p:nvPr>
        </p:nvSpPr>
        <p:spPr>
          <a:xfrm>
            <a:off x="376809" y="939929"/>
            <a:ext cx="11177400" cy="4821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600">
                <a:solidFill>
                  <a:srgbClr val="E84B36"/>
                </a:solidFill>
                <a:latin typeface="Arial"/>
                <a:ea typeface="Arial"/>
                <a:cs typeface="Arial"/>
                <a:sym typeface="Arial"/>
              </a:rPr>
              <a:t>Experiments</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SzPts val="2000"/>
              <a:buNone/>
            </a:pPr>
            <a:r>
              <a:t/>
            </a:r>
            <a:endParaRPr sz="1800">
              <a:latin typeface="Arial"/>
              <a:ea typeface="Arial"/>
              <a:cs typeface="Arial"/>
              <a:sym typeface="Arial"/>
            </a:endParaRPr>
          </a:p>
          <a:p>
            <a:pPr indent="-342900" lvl="0" marL="457200" rtl="0" algn="l">
              <a:lnSpc>
                <a:spcPct val="100000"/>
              </a:lnSpc>
              <a:spcBef>
                <a:spcPts val="0"/>
              </a:spcBef>
              <a:spcAft>
                <a:spcPts val="0"/>
              </a:spcAft>
              <a:buSzPts val="1800"/>
              <a:buChar char="-"/>
            </a:pPr>
            <a:r>
              <a:rPr b="1" lang="en-US" sz="1800">
                <a:latin typeface="Arial"/>
                <a:ea typeface="Arial"/>
                <a:cs typeface="Arial"/>
                <a:sym typeface="Arial"/>
              </a:rPr>
              <a:t>MULTILINGUAL </a:t>
            </a:r>
            <a:r>
              <a:rPr b="1" lang="en-US" sz="1800">
                <a:latin typeface="Arial"/>
                <a:ea typeface="Arial"/>
                <a:cs typeface="Arial"/>
                <a:sym typeface="Arial"/>
              </a:rPr>
              <a:t>MACHINE TRANSLATION </a:t>
            </a:r>
            <a:endParaRPr sz="1800">
              <a:latin typeface="Arial"/>
              <a:ea typeface="Arial"/>
              <a:cs typeface="Arial"/>
              <a:sym typeface="Arial"/>
            </a:endParaRPr>
          </a:p>
        </p:txBody>
      </p:sp>
      <p:sp>
        <p:nvSpPr>
          <p:cNvPr id="369" name="Google Shape;369;g300175e8045_0_488"/>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370" name="Google Shape;370;g300175e8045_0_488"/>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371" name="Google Shape;371;g300175e8045_0_488"/>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372" name="Google Shape;372;g300175e8045_0_488"/>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373" name="Google Shape;373;g300175e8045_0_488"/>
          <p:cNvSpPr txBox="1"/>
          <p:nvPr/>
        </p:nvSpPr>
        <p:spPr>
          <a:xfrm>
            <a:off x="376810" y="204051"/>
            <a:ext cx="10910100" cy="430800"/>
          </a:xfrm>
          <a:prstGeom prst="rect">
            <a:avLst/>
          </a:prstGeom>
          <a:noFill/>
          <a:ln>
            <a:noFill/>
          </a:ln>
        </p:spPr>
        <p:txBody>
          <a:bodyPr anchorCtr="0" anchor="t" bIns="45700" lIns="91425" spcFirstLastPara="1" rIns="91425" wrap="square" tIns="45700">
            <a:spAutoFit/>
          </a:bodyPr>
          <a:lstStyle/>
          <a:p>
            <a:pPr indent="0" lvl="0" marL="0" rtl="0" algn="l">
              <a:spcBef>
                <a:spcPts val="600"/>
              </a:spcBef>
              <a:spcAft>
                <a:spcPts val="0"/>
              </a:spcAft>
              <a:buClr>
                <a:schemeClr val="dk1"/>
              </a:buClr>
              <a:buFont typeface="Arial"/>
              <a:buNone/>
            </a:pPr>
            <a:r>
              <a:rPr b="1" lang="en-US" sz="2200">
                <a:solidFill>
                  <a:schemeClr val="lt1"/>
                </a:solidFill>
                <a:latin typeface="Roboto"/>
                <a:ea typeface="Roboto"/>
                <a:cs typeface="Roboto"/>
                <a:sym typeface="Roboto"/>
              </a:rPr>
              <a:t>Outrageously Large Neural Networks: The Sparsely-Gated MoE Layer</a:t>
            </a:r>
            <a:endParaRPr b="1" sz="2400">
              <a:solidFill>
                <a:schemeClr val="lt1"/>
              </a:solidFill>
              <a:latin typeface="Roboto"/>
              <a:ea typeface="Roboto"/>
              <a:cs typeface="Roboto"/>
              <a:sym typeface="Roboto"/>
            </a:endParaRPr>
          </a:p>
        </p:txBody>
      </p:sp>
      <p:pic>
        <p:nvPicPr>
          <p:cNvPr id="374" name="Google Shape;374;g300175e8045_0_488"/>
          <p:cNvPicPr preferRelativeResize="0"/>
          <p:nvPr/>
        </p:nvPicPr>
        <p:blipFill rotWithShape="1">
          <a:blip r:embed="rId4">
            <a:alphaModFix/>
          </a:blip>
          <a:srcRect b="6" l="0" r="0" t="32548"/>
          <a:stretch/>
        </p:blipFill>
        <p:spPr>
          <a:xfrm>
            <a:off x="1386338" y="1942125"/>
            <a:ext cx="9158326" cy="4200976"/>
          </a:xfrm>
          <a:prstGeom prst="rect">
            <a:avLst/>
          </a:prstGeom>
          <a:noFill/>
          <a:ln>
            <a:noFill/>
          </a:ln>
        </p:spPr>
      </p:pic>
      <p:sp>
        <p:nvSpPr>
          <p:cNvPr id="375" name="Google Shape;375;g300175e8045_0_488"/>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g300175e8045_0_296"/>
          <p:cNvSpPr txBox="1"/>
          <p:nvPr>
            <p:ph idx="1" type="body"/>
          </p:nvPr>
        </p:nvSpPr>
        <p:spPr>
          <a:xfrm>
            <a:off x="376800" y="868225"/>
            <a:ext cx="11177400" cy="5287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600">
                <a:solidFill>
                  <a:srgbClr val="E84B36"/>
                </a:solidFill>
                <a:latin typeface="Arial"/>
                <a:ea typeface="Arial"/>
                <a:cs typeface="Arial"/>
                <a:sym typeface="Arial"/>
              </a:rPr>
              <a:t>Pros and Cons of Mixture of Experts (MoE)</a:t>
            </a:r>
            <a:br>
              <a:rPr b="1" lang="en-US" sz="2600">
                <a:solidFill>
                  <a:srgbClr val="E84B36"/>
                </a:solidFill>
                <a:latin typeface="Arial"/>
                <a:ea typeface="Arial"/>
                <a:cs typeface="Arial"/>
                <a:sym typeface="Arial"/>
              </a:rPr>
            </a:b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SzPts val="2000"/>
              <a:buNone/>
            </a:pPr>
            <a:r>
              <a:rPr lang="en-US" sz="1800">
                <a:latin typeface="Arial"/>
                <a:ea typeface="Arial"/>
                <a:cs typeface="Arial"/>
                <a:sym typeface="Arial"/>
              </a:rPr>
              <a:t>Pros:</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b="1" lang="en-US" sz="1800">
                <a:latin typeface="Arial"/>
                <a:ea typeface="Arial"/>
                <a:cs typeface="Arial"/>
                <a:sym typeface="Arial"/>
              </a:rPr>
              <a:t>Faster Pretraining</a:t>
            </a:r>
            <a:r>
              <a:rPr lang="en-US" sz="1800">
                <a:latin typeface="Arial"/>
                <a:ea typeface="Arial"/>
                <a:cs typeface="Arial"/>
                <a:sym typeface="Arial"/>
              </a:rPr>
              <a:t> - They enable models to be pre-trained with far less compute, which means you can dramatically scale up the model or dataset size with the same compute budget as a dense model.</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b="1" lang="en-US" sz="1800">
                <a:latin typeface="Arial"/>
                <a:ea typeface="Arial"/>
                <a:cs typeface="Arial"/>
                <a:sym typeface="Arial"/>
              </a:rPr>
              <a:t>Faster Inference</a:t>
            </a:r>
            <a:r>
              <a:rPr lang="en-US" sz="1800">
                <a:latin typeface="Arial"/>
                <a:ea typeface="Arial"/>
                <a:cs typeface="Arial"/>
                <a:sym typeface="Arial"/>
              </a:rPr>
              <a:t> - Although a MoE might have many parameters, only some of them are used during inference. This leads to much faster inference compared to a dense model with the same number of parameters.</a:t>
            </a:r>
            <a:endParaRPr sz="1800">
              <a:latin typeface="Arial"/>
              <a:ea typeface="Arial"/>
              <a:cs typeface="Arial"/>
              <a:sym typeface="Arial"/>
            </a:endParaRPr>
          </a:p>
          <a:p>
            <a:pPr indent="0" lvl="0" marL="0" rtl="0" algn="l">
              <a:lnSpc>
                <a:spcPct val="100000"/>
              </a:lnSpc>
              <a:spcBef>
                <a:spcPts val="0"/>
              </a:spcBef>
              <a:spcAft>
                <a:spcPts val="0"/>
              </a:spcAft>
              <a:buNone/>
            </a:pPr>
            <a:r>
              <a:t/>
            </a:r>
            <a:endParaRPr sz="1800">
              <a:latin typeface="Arial"/>
              <a:ea typeface="Arial"/>
              <a:cs typeface="Arial"/>
              <a:sym typeface="Arial"/>
            </a:endParaRPr>
          </a:p>
          <a:p>
            <a:pPr indent="0" lvl="0" marL="0" rtl="0" algn="l">
              <a:lnSpc>
                <a:spcPct val="100000"/>
              </a:lnSpc>
              <a:spcBef>
                <a:spcPts val="0"/>
              </a:spcBef>
              <a:spcAft>
                <a:spcPts val="0"/>
              </a:spcAft>
              <a:buNone/>
            </a:pPr>
            <a:r>
              <a:rPr lang="en-US" sz="1800">
                <a:latin typeface="Arial"/>
                <a:ea typeface="Arial"/>
                <a:cs typeface="Arial"/>
                <a:sym typeface="Arial"/>
              </a:rPr>
              <a:t>Cons:</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b="1" lang="en-US" sz="1800">
                <a:latin typeface="Arial"/>
                <a:ea typeface="Arial"/>
                <a:cs typeface="Arial"/>
                <a:sym typeface="Arial"/>
              </a:rPr>
              <a:t>High VRAM Usage</a:t>
            </a:r>
            <a:r>
              <a:rPr lang="en-US" sz="1800">
                <a:latin typeface="Arial"/>
                <a:ea typeface="Arial"/>
                <a:cs typeface="Arial"/>
                <a:sym typeface="Arial"/>
              </a:rPr>
              <a:t> - Since all parameters need to be loaded in RAM, so memory requirements are high. </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b="1" lang="en-US" sz="1800">
                <a:latin typeface="Arial"/>
                <a:ea typeface="Arial"/>
                <a:cs typeface="Arial"/>
                <a:sym typeface="Arial"/>
              </a:rPr>
              <a:t>Fine Tuning Challenges</a:t>
            </a:r>
            <a:r>
              <a:rPr lang="en-US" sz="1800">
                <a:latin typeface="Arial"/>
                <a:ea typeface="Arial"/>
                <a:cs typeface="Arial"/>
                <a:sym typeface="Arial"/>
              </a:rPr>
              <a:t> - They have historically struggled to generalize, leading to overfitting. </a:t>
            </a:r>
            <a:endParaRPr sz="1800">
              <a:latin typeface="Arial"/>
              <a:ea typeface="Arial"/>
              <a:cs typeface="Arial"/>
              <a:sym typeface="Arial"/>
            </a:endParaRPr>
          </a:p>
          <a:p>
            <a:pPr indent="0" lvl="0" marL="0" rtl="0" algn="l">
              <a:lnSpc>
                <a:spcPct val="100000"/>
              </a:lnSpc>
              <a:spcBef>
                <a:spcPts val="0"/>
              </a:spcBef>
              <a:spcAft>
                <a:spcPts val="0"/>
              </a:spcAft>
              <a:buSzPts val="2000"/>
              <a:buNone/>
            </a:pPr>
            <a:r>
              <a:t/>
            </a:r>
            <a:endParaRPr sz="1800">
              <a:latin typeface="Arial"/>
              <a:ea typeface="Arial"/>
              <a:cs typeface="Arial"/>
              <a:sym typeface="Arial"/>
            </a:endParaRPr>
          </a:p>
          <a:p>
            <a:pPr indent="0" lvl="0" marL="0" rtl="0" algn="l">
              <a:lnSpc>
                <a:spcPct val="100000"/>
              </a:lnSpc>
              <a:spcBef>
                <a:spcPts val="0"/>
              </a:spcBef>
              <a:spcAft>
                <a:spcPts val="0"/>
              </a:spcAft>
              <a:buSzPts val="2000"/>
              <a:buNone/>
            </a:pPr>
            <a:r>
              <a:t/>
            </a:r>
            <a:endParaRPr sz="1800">
              <a:latin typeface="Arial"/>
              <a:ea typeface="Arial"/>
              <a:cs typeface="Arial"/>
              <a:sym typeface="Arial"/>
            </a:endParaRPr>
          </a:p>
          <a:p>
            <a:pPr indent="0" lvl="0" marL="0" rtl="0" algn="l">
              <a:lnSpc>
                <a:spcPct val="100000"/>
              </a:lnSpc>
              <a:spcBef>
                <a:spcPts val="0"/>
              </a:spcBef>
              <a:spcAft>
                <a:spcPts val="0"/>
              </a:spcAft>
              <a:buSzPts val="3000"/>
              <a:buNone/>
            </a:pPr>
            <a:r>
              <a:t/>
            </a:r>
            <a:endParaRPr b="1" sz="1800">
              <a:solidFill>
                <a:schemeClr val="dk1"/>
              </a:solidFill>
              <a:latin typeface="Arial"/>
              <a:ea typeface="Arial"/>
              <a:cs typeface="Arial"/>
              <a:sym typeface="Arial"/>
            </a:endParaRPr>
          </a:p>
          <a:p>
            <a:pPr indent="0" lvl="0" marL="0" rtl="0" algn="l">
              <a:lnSpc>
                <a:spcPct val="100000"/>
              </a:lnSpc>
              <a:spcBef>
                <a:spcPts val="0"/>
              </a:spcBef>
              <a:spcAft>
                <a:spcPts val="0"/>
              </a:spcAft>
              <a:buSzPts val="3000"/>
              <a:buNone/>
            </a:pPr>
            <a:r>
              <a:t/>
            </a:r>
            <a:endParaRPr b="1" sz="1800">
              <a:solidFill>
                <a:schemeClr val="dk1"/>
              </a:solidFill>
              <a:latin typeface="Arial"/>
              <a:ea typeface="Arial"/>
              <a:cs typeface="Arial"/>
              <a:sym typeface="Arial"/>
            </a:endParaRPr>
          </a:p>
        </p:txBody>
      </p:sp>
      <p:sp>
        <p:nvSpPr>
          <p:cNvPr id="381" name="Google Shape;381;g300175e8045_0_296"/>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382" name="Google Shape;382;g300175e8045_0_296"/>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383" name="Google Shape;383;g300175e8045_0_296"/>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384" name="Google Shape;384;g300175e8045_0_296"/>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385" name="Google Shape;385;g300175e8045_0_296"/>
          <p:cNvSpPr txBox="1"/>
          <p:nvPr/>
        </p:nvSpPr>
        <p:spPr>
          <a:xfrm>
            <a:off x="376810" y="204051"/>
            <a:ext cx="10910100" cy="430800"/>
          </a:xfrm>
          <a:prstGeom prst="rect">
            <a:avLst/>
          </a:prstGeom>
          <a:noFill/>
          <a:ln>
            <a:noFill/>
          </a:ln>
        </p:spPr>
        <p:txBody>
          <a:bodyPr anchorCtr="0" anchor="t" bIns="45700" lIns="91425" spcFirstLastPara="1" rIns="91425" wrap="square" tIns="45700">
            <a:spAutoFit/>
          </a:bodyPr>
          <a:lstStyle/>
          <a:p>
            <a:pPr indent="0" lvl="0" marL="0" rtl="0" algn="l">
              <a:spcBef>
                <a:spcPts val="600"/>
              </a:spcBef>
              <a:spcAft>
                <a:spcPts val="0"/>
              </a:spcAft>
              <a:buClr>
                <a:schemeClr val="dk1"/>
              </a:buClr>
              <a:buFont typeface="Arial"/>
              <a:buNone/>
            </a:pPr>
            <a:r>
              <a:rPr b="1" lang="en-US" sz="2200">
                <a:solidFill>
                  <a:schemeClr val="lt1"/>
                </a:solidFill>
                <a:latin typeface="Roboto"/>
                <a:ea typeface="Roboto"/>
                <a:cs typeface="Roboto"/>
                <a:sym typeface="Roboto"/>
              </a:rPr>
              <a:t>Outrageously Large Neural Networks: The Sparsely-Gated MoE Layer</a:t>
            </a:r>
            <a:endParaRPr b="1" sz="2400">
              <a:solidFill>
                <a:schemeClr val="lt1"/>
              </a:solidFill>
              <a:latin typeface="Roboto"/>
              <a:ea typeface="Roboto"/>
              <a:cs typeface="Roboto"/>
              <a:sym typeface="Roboto"/>
            </a:endParaRPr>
          </a:p>
        </p:txBody>
      </p:sp>
      <p:sp>
        <p:nvSpPr>
          <p:cNvPr id="386" name="Google Shape;386;g300175e8045_0_296"/>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g300175e8045_0_511"/>
          <p:cNvSpPr/>
          <p:nvPr/>
        </p:nvSpPr>
        <p:spPr>
          <a:xfrm flipH="1" rot="10800000">
            <a:off x="-1" y="64"/>
            <a:ext cx="12192000" cy="68661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picture containing building, street&#10;&#10;Description automatically generated" id="392" name="Google Shape;392;g300175e8045_0_511"/>
          <p:cNvPicPr preferRelativeResize="0"/>
          <p:nvPr/>
        </p:nvPicPr>
        <p:blipFill rotWithShape="1">
          <a:blip r:embed="rId3">
            <a:alphaModFix amt="25000"/>
          </a:blip>
          <a:srcRect b="0" l="0" r="0" t="0"/>
          <a:stretch/>
        </p:blipFill>
        <p:spPr>
          <a:xfrm>
            <a:off x="-2" y="8165"/>
            <a:ext cx="12192000" cy="6858000"/>
          </a:xfrm>
          <a:prstGeom prst="rect">
            <a:avLst/>
          </a:prstGeom>
          <a:noFill/>
          <a:ln>
            <a:noFill/>
          </a:ln>
        </p:spPr>
      </p:pic>
      <p:sp>
        <p:nvSpPr>
          <p:cNvPr id="393" name="Google Shape;393;g300175e8045_0_511"/>
          <p:cNvSpPr txBox="1"/>
          <p:nvPr/>
        </p:nvSpPr>
        <p:spPr>
          <a:xfrm>
            <a:off x="1134035" y="2553964"/>
            <a:ext cx="9924000" cy="2031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600"/>
              </a:spcBef>
              <a:spcAft>
                <a:spcPts val="0"/>
              </a:spcAft>
              <a:buClr>
                <a:srgbClr val="000000"/>
              </a:buClr>
              <a:buSzPts val="4500"/>
              <a:buFont typeface="Arial"/>
              <a:buNone/>
            </a:pPr>
            <a:r>
              <a:rPr b="1" lang="en-US" sz="2500">
                <a:solidFill>
                  <a:schemeClr val="lt1"/>
                </a:solidFill>
                <a:uFill>
                  <a:noFill/>
                </a:uFill>
                <a:hlinkClick r:id="rId4">
                  <a:extLst>
                    <a:ext uri="{A12FA001-AC4F-418D-AE19-62706E023703}">
                      <ahyp:hlinkClr val="tx"/>
                    </a:ext>
                  </a:extLst>
                </a:hlinkClick>
              </a:rPr>
              <a:t>DeepSpeed-MoE: Advancing Mixture-of-Experts Inference and Training to Power Next-Generation AI Scale</a:t>
            </a:r>
            <a:endParaRPr b="1" i="0" sz="4500" u="none" cap="none" strike="noStrike">
              <a:solidFill>
                <a:srgbClr val="000000"/>
              </a:solidFill>
            </a:endParaRPr>
          </a:p>
          <a:p>
            <a:pPr indent="0" lvl="0" marL="0" marR="0" rtl="0" algn="ctr">
              <a:lnSpc>
                <a:spcPct val="100000"/>
              </a:lnSpc>
              <a:spcBef>
                <a:spcPts val="600"/>
              </a:spcBef>
              <a:spcAft>
                <a:spcPts val="0"/>
              </a:spcAft>
              <a:buNone/>
            </a:pPr>
            <a:r>
              <a:rPr lang="en-US" sz="2500">
                <a:solidFill>
                  <a:schemeClr val="lt1"/>
                </a:solidFill>
              </a:rPr>
              <a:t>Akul Gupta &amp; Aditi Roy &amp; Shraddhaa Mohan  </a:t>
            </a:r>
            <a:endParaRPr/>
          </a:p>
          <a:p>
            <a:pPr indent="0" lvl="0" marL="0" marR="0" rtl="0" algn="ctr">
              <a:lnSpc>
                <a:spcPct val="100000"/>
              </a:lnSpc>
              <a:spcBef>
                <a:spcPts val="600"/>
              </a:spcBef>
              <a:spcAft>
                <a:spcPts val="0"/>
              </a:spcAft>
              <a:buNone/>
            </a:pPr>
            <a:r>
              <a:t/>
            </a:r>
            <a:endParaRPr b="0" i="0" sz="1800" u="none" cap="none" strike="noStrike">
              <a:solidFill>
                <a:schemeClr val="lt1"/>
              </a:solidFill>
              <a:latin typeface="Arial"/>
              <a:ea typeface="Arial"/>
              <a:cs typeface="Arial"/>
              <a:sym typeface="Arial"/>
            </a:endParaRPr>
          </a:p>
          <a:p>
            <a:pPr indent="0" lvl="0" marL="0" marR="0" rtl="0" algn="ctr">
              <a:lnSpc>
                <a:spcPct val="100000"/>
              </a:lnSpc>
              <a:spcBef>
                <a:spcPts val="600"/>
              </a:spcBef>
              <a:spcAft>
                <a:spcPts val="0"/>
              </a:spcAft>
              <a:buNone/>
            </a:pPr>
            <a:r>
              <a:t/>
            </a:r>
            <a:endParaRPr b="0" i="0" sz="1800" u="none" cap="none" strike="noStrike">
              <a:solidFill>
                <a:srgbClr val="000000"/>
              </a:solidFill>
              <a:latin typeface="Arial"/>
              <a:ea typeface="Arial"/>
              <a:cs typeface="Arial"/>
              <a:sym typeface="Arial"/>
            </a:endParaRPr>
          </a:p>
        </p:txBody>
      </p:sp>
      <p:pic>
        <p:nvPicPr>
          <p:cNvPr descr="A picture containing drawing&#10;&#10;Description automatically generated" id="394" name="Google Shape;394;g300175e8045_0_511"/>
          <p:cNvPicPr preferRelativeResize="0"/>
          <p:nvPr/>
        </p:nvPicPr>
        <p:blipFill rotWithShape="1">
          <a:blip r:embed="rId5">
            <a:alphaModFix/>
          </a:blip>
          <a:srcRect b="0" l="0" r="0" t="0"/>
          <a:stretch/>
        </p:blipFill>
        <p:spPr>
          <a:xfrm>
            <a:off x="4641007" y="852965"/>
            <a:ext cx="2909981" cy="754082"/>
          </a:xfrm>
          <a:prstGeom prst="rect">
            <a:avLst/>
          </a:prstGeom>
          <a:noFill/>
          <a:ln>
            <a:noFill/>
          </a:ln>
        </p:spPr>
      </p:pic>
      <p:sp>
        <p:nvSpPr>
          <p:cNvPr id="395" name="Google Shape;395;g300175e8045_0_511"/>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g300420fccb9_1_0"/>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401" name="Google Shape;401;g300420fccb9_1_0"/>
          <p:cNvSpPr txBox="1"/>
          <p:nvPr>
            <p:ph idx="1" type="body"/>
          </p:nvPr>
        </p:nvSpPr>
        <p:spPr>
          <a:xfrm>
            <a:off x="376802" y="1334275"/>
            <a:ext cx="5134800" cy="4821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000"/>
              <a:buNone/>
            </a:pPr>
            <a:r>
              <a:t/>
            </a:r>
            <a:endParaRPr sz="1800">
              <a:latin typeface="Arial"/>
              <a:ea typeface="Arial"/>
              <a:cs typeface="Arial"/>
              <a:sym typeface="Arial"/>
            </a:endParaRPr>
          </a:p>
          <a:p>
            <a:pPr indent="0" lvl="0" marL="0" rtl="0" algn="l">
              <a:lnSpc>
                <a:spcPct val="100000"/>
              </a:lnSpc>
              <a:spcBef>
                <a:spcPts val="0"/>
              </a:spcBef>
              <a:spcAft>
                <a:spcPts val="0"/>
              </a:spcAft>
              <a:buSzPts val="2000"/>
              <a:buNone/>
            </a:pPr>
            <a:r>
              <a:t/>
            </a:r>
            <a:endParaRPr sz="1800">
              <a:latin typeface="Arial"/>
              <a:ea typeface="Arial"/>
              <a:cs typeface="Arial"/>
              <a:sym typeface="Arial"/>
            </a:endParaRPr>
          </a:p>
          <a:p>
            <a:pPr indent="0" lvl="0" marL="0" rtl="0" algn="l">
              <a:lnSpc>
                <a:spcPct val="100000"/>
              </a:lnSpc>
              <a:spcBef>
                <a:spcPts val="0"/>
              </a:spcBef>
              <a:spcAft>
                <a:spcPts val="0"/>
              </a:spcAft>
              <a:buSzPts val="2000"/>
              <a:buNone/>
            </a:pPr>
            <a:r>
              <a:t/>
            </a:r>
            <a:endParaRPr sz="1800">
              <a:latin typeface="Arial"/>
              <a:ea typeface="Arial"/>
              <a:cs typeface="Arial"/>
              <a:sym typeface="Arial"/>
            </a:endParaRPr>
          </a:p>
          <a:p>
            <a:pPr indent="0" lvl="0" marL="0" rtl="0" algn="l">
              <a:lnSpc>
                <a:spcPct val="100000"/>
              </a:lnSpc>
              <a:spcBef>
                <a:spcPts val="0"/>
              </a:spcBef>
              <a:spcAft>
                <a:spcPts val="0"/>
              </a:spcAft>
              <a:buSzPts val="2000"/>
              <a:buNone/>
            </a:pPr>
            <a:r>
              <a:rPr lang="en-US" sz="1800">
                <a:latin typeface="Arial"/>
                <a:ea typeface="Arial"/>
                <a:cs typeface="Arial"/>
                <a:sym typeface="Arial"/>
              </a:rPr>
              <a:t>As mentioned </a:t>
            </a:r>
            <a:r>
              <a:rPr lang="en-US" sz="1800">
                <a:latin typeface="Arial"/>
                <a:ea typeface="Arial"/>
                <a:cs typeface="Arial"/>
                <a:sym typeface="Arial"/>
              </a:rPr>
              <a:t>previously</a:t>
            </a:r>
            <a:r>
              <a:rPr lang="en-US" sz="1800">
                <a:latin typeface="Arial"/>
                <a:ea typeface="Arial"/>
                <a:cs typeface="Arial"/>
                <a:sym typeface="Arial"/>
              </a:rPr>
              <a:t>, there has been a trend of larger model sizes and consequently, </a:t>
            </a:r>
            <a:r>
              <a:rPr lang="en-US" sz="1800">
                <a:latin typeface="Arial"/>
                <a:ea typeface="Arial"/>
                <a:cs typeface="Arial"/>
                <a:sym typeface="Arial"/>
              </a:rPr>
              <a:t>improved</a:t>
            </a:r>
            <a:r>
              <a:rPr lang="en-US" sz="1800">
                <a:latin typeface="Arial"/>
                <a:ea typeface="Arial"/>
                <a:cs typeface="Arial"/>
                <a:sym typeface="Arial"/>
              </a:rPr>
              <a:t> model quality. However, sustaining the </a:t>
            </a:r>
            <a:r>
              <a:rPr lang="en-US" sz="1800">
                <a:latin typeface="Arial"/>
                <a:ea typeface="Arial"/>
                <a:cs typeface="Arial"/>
                <a:sym typeface="Arial"/>
              </a:rPr>
              <a:t>rapidly growing size of models</a:t>
            </a:r>
            <a:r>
              <a:rPr lang="en-US" sz="1800">
                <a:latin typeface="Arial"/>
                <a:ea typeface="Arial"/>
                <a:cs typeface="Arial"/>
                <a:sym typeface="Arial"/>
              </a:rPr>
              <a:t> is getting more and more difficult. This leads us to the question:</a:t>
            </a:r>
            <a:endParaRPr/>
          </a:p>
          <a:p>
            <a:pPr indent="0" lvl="0" marL="0" rtl="0" algn="l">
              <a:lnSpc>
                <a:spcPct val="100000"/>
              </a:lnSpc>
              <a:spcBef>
                <a:spcPts val="0"/>
              </a:spcBef>
              <a:spcAft>
                <a:spcPts val="0"/>
              </a:spcAft>
              <a:buSzPts val="2000"/>
              <a:buNone/>
            </a:pPr>
            <a:r>
              <a:t/>
            </a:r>
            <a:endParaRPr sz="1800">
              <a:solidFill>
                <a:schemeClr val="dk1"/>
              </a:solidFill>
              <a:latin typeface="Arial"/>
              <a:ea typeface="Arial"/>
              <a:cs typeface="Arial"/>
              <a:sym typeface="Arial"/>
            </a:endParaRPr>
          </a:p>
          <a:p>
            <a:pPr indent="0" lvl="0" marL="0" rtl="0" algn="l">
              <a:lnSpc>
                <a:spcPct val="100000"/>
              </a:lnSpc>
              <a:spcBef>
                <a:spcPts val="0"/>
              </a:spcBef>
              <a:spcAft>
                <a:spcPts val="0"/>
              </a:spcAft>
              <a:buSzPts val="1100"/>
              <a:buNone/>
            </a:pPr>
            <a:r>
              <a:rPr b="1" lang="en-US" sz="2000">
                <a:solidFill>
                  <a:srgbClr val="15264B"/>
                </a:solidFill>
                <a:latin typeface="Arial"/>
                <a:ea typeface="Arial"/>
                <a:cs typeface="Arial"/>
                <a:sym typeface="Arial"/>
              </a:rPr>
              <a:t>“Is it possible to produce model with similar quality using 3 to 5 times less resources?</a:t>
            </a:r>
            <a:endParaRPr b="1" sz="1800">
              <a:solidFill>
                <a:schemeClr val="dk1"/>
              </a:solidFill>
              <a:latin typeface="Arial"/>
              <a:ea typeface="Arial"/>
              <a:cs typeface="Arial"/>
              <a:sym typeface="Arial"/>
            </a:endParaRPr>
          </a:p>
        </p:txBody>
      </p:sp>
      <p:sp>
        <p:nvSpPr>
          <p:cNvPr id="402" name="Google Shape;402;g300420fccb9_1_0"/>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403" name="Google Shape;403;g300420fccb9_1_0"/>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404" name="Google Shape;404;g300420fccb9_1_0"/>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405" name="Google Shape;405;g300420fccb9_1_0"/>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Why MoE?</a:t>
            </a:r>
            <a:endParaRPr b="1" i="0" sz="2400" u="none" cap="none" strike="noStrike">
              <a:solidFill>
                <a:schemeClr val="lt1"/>
              </a:solidFill>
            </a:endParaRPr>
          </a:p>
        </p:txBody>
      </p:sp>
      <p:pic>
        <p:nvPicPr>
          <p:cNvPr id="406" name="Google Shape;406;g300420fccb9_1_0"/>
          <p:cNvPicPr preferRelativeResize="0"/>
          <p:nvPr/>
        </p:nvPicPr>
        <p:blipFill>
          <a:blip r:embed="rId4">
            <a:alphaModFix/>
          </a:blip>
          <a:stretch>
            <a:fillRect/>
          </a:stretch>
        </p:blipFill>
        <p:spPr>
          <a:xfrm>
            <a:off x="5903250" y="2140049"/>
            <a:ext cx="5928873" cy="3025225"/>
          </a:xfrm>
          <a:prstGeom prst="rect">
            <a:avLst/>
          </a:prstGeom>
          <a:solidFill>
            <a:srgbClr val="D8D8D8"/>
          </a:solidFill>
          <a:ln>
            <a:noFill/>
          </a:ln>
        </p:spPr>
      </p:pic>
      <p:sp>
        <p:nvSpPr>
          <p:cNvPr id="407" name="Google Shape;407;g300420fccb9_1_0"/>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g300420fccb9_1_16"/>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413" name="Google Shape;413;g300420fccb9_1_16"/>
          <p:cNvSpPr txBox="1"/>
          <p:nvPr/>
        </p:nvSpPr>
        <p:spPr>
          <a:xfrm>
            <a:off x="5131837" y="1334279"/>
            <a:ext cx="6422400" cy="482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1" sz="2600">
              <a:solidFill>
                <a:srgbClr val="E84B36"/>
              </a:solidFill>
            </a:endParaRPr>
          </a:p>
          <a:p>
            <a:pPr indent="0" lvl="0" marL="0" marR="0" rtl="0" algn="l">
              <a:lnSpc>
                <a:spcPct val="100000"/>
              </a:lnSpc>
              <a:spcBef>
                <a:spcPts val="0"/>
              </a:spcBef>
              <a:spcAft>
                <a:spcPts val="0"/>
              </a:spcAft>
              <a:buNone/>
            </a:pPr>
            <a:r>
              <a:rPr b="1" lang="en-US" sz="2600">
                <a:solidFill>
                  <a:srgbClr val="E84B36"/>
                </a:solidFill>
              </a:rPr>
              <a:t>Why Mixture of Experts?</a:t>
            </a:r>
            <a:endParaRPr b="1" i="0" sz="2600" u="none" cap="none" strike="noStrike">
              <a:solidFill>
                <a:srgbClr val="E84B36"/>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0" marL="0" rtl="0" algn="l">
              <a:spcBef>
                <a:spcPts val="0"/>
              </a:spcBef>
              <a:spcAft>
                <a:spcPts val="0"/>
              </a:spcAft>
              <a:buSzPts val="1100"/>
              <a:buNone/>
            </a:pPr>
            <a:r>
              <a:rPr lang="en-US" sz="1800"/>
              <a:t>MoE based architecture is promising, enabling reduced compute requirements with respect to model parameters.  </a:t>
            </a:r>
            <a:endParaRPr sz="1800"/>
          </a:p>
          <a:p>
            <a:pPr indent="0" lvl="0" marL="0" rtl="0" algn="l">
              <a:spcBef>
                <a:spcPts val="0"/>
              </a:spcBef>
              <a:spcAft>
                <a:spcPts val="0"/>
              </a:spcAft>
              <a:buSzPts val="1100"/>
              <a:buNone/>
            </a:pPr>
            <a:r>
              <a:t/>
            </a:r>
            <a:endParaRPr sz="1800"/>
          </a:p>
          <a:p>
            <a:pPr indent="0" lvl="0" marL="0" rtl="0" algn="l">
              <a:spcBef>
                <a:spcPts val="0"/>
              </a:spcBef>
              <a:spcAft>
                <a:spcPts val="0"/>
              </a:spcAft>
              <a:buClr>
                <a:schemeClr val="dk1"/>
              </a:buClr>
              <a:buSzPts val="1100"/>
              <a:buFont typeface="Arial"/>
              <a:buNone/>
            </a:pPr>
            <a:r>
              <a:rPr lang="en-US" sz="1800"/>
              <a:t>MoE also allows improved model quality without increasing</a:t>
            </a:r>
            <a:endParaRPr sz="1800"/>
          </a:p>
          <a:p>
            <a:pPr indent="0" lvl="0" marL="0" rtl="0" algn="l">
              <a:spcBef>
                <a:spcPts val="0"/>
              </a:spcBef>
              <a:spcAft>
                <a:spcPts val="0"/>
              </a:spcAft>
              <a:buSzPts val="1100"/>
              <a:buNone/>
            </a:pPr>
            <a:r>
              <a:rPr lang="en-US" sz="1800"/>
              <a:t>training cost. </a:t>
            </a:r>
            <a:endParaRPr sz="1800"/>
          </a:p>
          <a:p>
            <a:pPr indent="0" lvl="0" marL="0" rtl="0" algn="l">
              <a:spcBef>
                <a:spcPts val="0"/>
              </a:spcBef>
              <a:spcAft>
                <a:spcPts val="0"/>
              </a:spcAft>
              <a:buSzPts val="1100"/>
              <a:buNone/>
            </a:pPr>
            <a:r>
              <a:t/>
            </a:r>
            <a:endParaRPr sz="1800"/>
          </a:p>
          <a:p>
            <a:pPr indent="0" lvl="0" marL="0" rtl="0" algn="l">
              <a:spcBef>
                <a:spcPts val="0"/>
              </a:spcBef>
              <a:spcAft>
                <a:spcPts val="0"/>
              </a:spcAft>
              <a:buSzPts val="1100"/>
              <a:buNone/>
            </a:pPr>
            <a:r>
              <a:rPr lang="en-US" sz="1800"/>
              <a:t>However, MoE based models come with their own set of limitations and challenges in real world applications.</a:t>
            </a:r>
            <a:endParaRPr b="1" i="0" sz="1800" u="none" cap="none" strike="noStrike">
              <a:solidFill>
                <a:schemeClr val="dk1"/>
              </a:solidFill>
              <a:latin typeface="Arial"/>
              <a:ea typeface="Arial"/>
              <a:cs typeface="Arial"/>
              <a:sym typeface="Arial"/>
            </a:endParaRPr>
          </a:p>
        </p:txBody>
      </p:sp>
      <p:sp>
        <p:nvSpPr>
          <p:cNvPr id="414" name="Google Shape;414;g300420fccb9_1_16"/>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415" name="Google Shape;415;g300420fccb9_1_16"/>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416" name="Google Shape;416;g300420fccb9_1_16"/>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417" name="Google Shape;417;g300420fccb9_1_16"/>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Why MoE?</a:t>
            </a:r>
            <a:endParaRPr b="1" i="0" sz="2400" u="none" cap="none" strike="noStrike">
              <a:solidFill>
                <a:schemeClr val="lt1"/>
              </a:solidFill>
            </a:endParaRPr>
          </a:p>
        </p:txBody>
      </p:sp>
      <p:pic>
        <p:nvPicPr>
          <p:cNvPr id="418" name="Google Shape;418;g300420fccb9_1_16"/>
          <p:cNvPicPr preferRelativeResize="0"/>
          <p:nvPr/>
        </p:nvPicPr>
        <p:blipFill rotWithShape="1">
          <a:blip r:embed="rId4">
            <a:alphaModFix/>
          </a:blip>
          <a:srcRect b="0" l="11111" r="14913" t="0"/>
          <a:stretch/>
        </p:blipFill>
        <p:spPr>
          <a:xfrm>
            <a:off x="649625" y="1877763"/>
            <a:ext cx="4016544" cy="3102461"/>
          </a:xfrm>
          <a:prstGeom prst="rect">
            <a:avLst/>
          </a:prstGeom>
          <a:noFill/>
          <a:ln>
            <a:noFill/>
          </a:ln>
        </p:spPr>
      </p:pic>
      <p:sp>
        <p:nvSpPr>
          <p:cNvPr id="419" name="Google Shape;419;g300420fccb9_1_16"/>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g300175e8045_0_73"/>
          <p:cNvPicPr preferRelativeResize="0"/>
          <p:nvPr/>
        </p:nvPicPr>
        <p:blipFill>
          <a:blip r:embed="rId3">
            <a:alphaModFix/>
          </a:blip>
          <a:stretch>
            <a:fillRect/>
          </a:stretch>
        </p:blipFill>
        <p:spPr>
          <a:xfrm>
            <a:off x="10010551" y="2972446"/>
            <a:ext cx="2181450" cy="1121650"/>
          </a:xfrm>
          <a:prstGeom prst="rect">
            <a:avLst/>
          </a:prstGeom>
          <a:noFill/>
          <a:ln>
            <a:noFill/>
          </a:ln>
        </p:spPr>
      </p:pic>
      <p:pic>
        <p:nvPicPr>
          <p:cNvPr id="104" name="Google Shape;104;g300175e8045_0_73"/>
          <p:cNvPicPr preferRelativeResize="0"/>
          <p:nvPr/>
        </p:nvPicPr>
        <p:blipFill>
          <a:blip r:embed="rId4">
            <a:alphaModFix/>
          </a:blip>
          <a:stretch>
            <a:fillRect/>
          </a:stretch>
        </p:blipFill>
        <p:spPr>
          <a:xfrm>
            <a:off x="9335599" y="4269538"/>
            <a:ext cx="1595833" cy="585000"/>
          </a:xfrm>
          <a:prstGeom prst="rect">
            <a:avLst/>
          </a:prstGeom>
          <a:noFill/>
          <a:ln>
            <a:noFill/>
          </a:ln>
        </p:spPr>
      </p:pic>
      <p:pic>
        <p:nvPicPr>
          <p:cNvPr id="105" name="Google Shape;105;g300175e8045_0_73"/>
          <p:cNvPicPr preferRelativeResize="0"/>
          <p:nvPr/>
        </p:nvPicPr>
        <p:blipFill rotWithShape="1">
          <a:blip r:embed="rId5">
            <a:alphaModFix/>
          </a:blip>
          <a:srcRect b="33646" l="0" r="0" t="20242"/>
          <a:stretch/>
        </p:blipFill>
        <p:spPr>
          <a:xfrm>
            <a:off x="9627650" y="5215825"/>
            <a:ext cx="2416551" cy="585001"/>
          </a:xfrm>
          <a:prstGeom prst="rect">
            <a:avLst/>
          </a:prstGeom>
          <a:noFill/>
          <a:ln>
            <a:noFill/>
          </a:ln>
        </p:spPr>
      </p:pic>
      <p:sp>
        <p:nvSpPr>
          <p:cNvPr id="106" name="Google Shape;106;g300175e8045_0_73"/>
          <p:cNvSpPr txBox="1"/>
          <p:nvPr>
            <p:ph idx="1" type="body"/>
          </p:nvPr>
        </p:nvSpPr>
        <p:spPr>
          <a:xfrm>
            <a:off x="376800" y="1334275"/>
            <a:ext cx="10728000" cy="4821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600">
                <a:solidFill>
                  <a:srgbClr val="E84B36"/>
                </a:solidFill>
                <a:latin typeface="Roboto"/>
                <a:ea typeface="Roboto"/>
                <a:cs typeface="Roboto"/>
                <a:sym typeface="Roboto"/>
              </a:rPr>
              <a:t>What is Mixture of Experts (MoE)?</a:t>
            </a:r>
            <a:endParaRPr b="1" sz="2600">
              <a:solidFill>
                <a:srgbClr val="E84B36"/>
              </a:solidFill>
              <a:latin typeface="Roboto"/>
              <a:ea typeface="Roboto"/>
              <a:cs typeface="Roboto"/>
              <a:sym typeface="Roboto"/>
            </a:endParaRPr>
          </a:p>
          <a:p>
            <a:pPr indent="0" lvl="0" marL="0" rtl="0" algn="l">
              <a:lnSpc>
                <a:spcPct val="100000"/>
              </a:lnSpc>
              <a:spcBef>
                <a:spcPts val="0"/>
              </a:spcBef>
              <a:spcAft>
                <a:spcPts val="0"/>
              </a:spcAft>
              <a:buSzPts val="2000"/>
              <a:buNone/>
            </a:pPr>
            <a:r>
              <a:t/>
            </a:r>
            <a:endParaRPr sz="1800">
              <a:latin typeface="Arial"/>
              <a:ea typeface="Arial"/>
              <a:cs typeface="Arial"/>
              <a:sym typeface="Arial"/>
            </a:endParaRPr>
          </a:p>
          <a:p>
            <a:pPr indent="0" lvl="0" marL="0" rtl="0" algn="l">
              <a:lnSpc>
                <a:spcPct val="100000"/>
              </a:lnSpc>
              <a:spcBef>
                <a:spcPts val="0"/>
              </a:spcBef>
              <a:spcAft>
                <a:spcPts val="0"/>
              </a:spcAft>
              <a:buSzPts val="2000"/>
              <a:buNone/>
            </a:pPr>
            <a:r>
              <a:rPr lang="en-US" sz="1800">
                <a:latin typeface="Roboto"/>
                <a:ea typeface="Roboto"/>
                <a:cs typeface="Roboto"/>
                <a:sym typeface="Roboto"/>
              </a:rPr>
              <a:t>Mixture of Experts is a modelling technique that enables large-scale models, even those comprising many billions of parameters. They </a:t>
            </a:r>
            <a:r>
              <a:rPr b="1" lang="en-US" sz="1800">
                <a:latin typeface="Roboto"/>
                <a:ea typeface="Roboto"/>
                <a:cs typeface="Roboto"/>
                <a:sym typeface="Roboto"/>
              </a:rPr>
              <a:t>greatly reduce computation costs during pre-training</a:t>
            </a:r>
            <a:r>
              <a:rPr lang="en-US" sz="1800">
                <a:latin typeface="Roboto"/>
                <a:ea typeface="Roboto"/>
                <a:cs typeface="Roboto"/>
                <a:sym typeface="Roboto"/>
              </a:rPr>
              <a:t> and </a:t>
            </a:r>
            <a:r>
              <a:rPr b="1" lang="en-US" sz="1800">
                <a:latin typeface="Roboto"/>
                <a:ea typeface="Roboto"/>
                <a:cs typeface="Roboto"/>
                <a:sym typeface="Roboto"/>
              </a:rPr>
              <a:t>achieve faster performance during inference time</a:t>
            </a:r>
            <a:r>
              <a:rPr lang="en-US" sz="1800">
                <a:latin typeface="Roboto"/>
                <a:ea typeface="Roboto"/>
                <a:cs typeface="Roboto"/>
                <a:sym typeface="Roboto"/>
              </a:rPr>
              <a:t>.</a:t>
            </a:r>
            <a:endParaRPr sz="1800">
              <a:latin typeface="Roboto"/>
              <a:ea typeface="Roboto"/>
              <a:cs typeface="Roboto"/>
              <a:sym typeface="Roboto"/>
            </a:endParaRPr>
          </a:p>
          <a:p>
            <a:pPr indent="0" lvl="0" marL="0" rtl="0" algn="l">
              <a:lnSpc>
                <a:spcPct val="100000"/>
              </a:lnSpc>
              <a:spcBef>
                <a:spcPts val="0"/>
              </a:spcBef>
              <a:spcAft>
                <a:spcPts val="0"/>
              </a:spcAft>
              <a:buSzPts val="2000"/>
              <a:buNone/>
            </a:pPr>
            <a:r>
              <a:t/>
            </a:r>
            <a:endParaRPr sz="1800">
              <a:latin typeface="Roboto"/>
              <a:ea typeface="Roboto"/>
              <a:cs typeface="Roboto"/>
              <a:sym typeface="Roboto"/>
            </a:endParaRPr>
          </a:p>
          <a:p>
            <a:pPr indent="0" lvl="0" marL="0" rtl="0" algn="l">
              <a:lnSpc>
                <a:spcPct val="100000"/>
              </a:lnSpc>
              <a:spcBef>
                <a:spcPts val="0"/>
              </a:spcBef>
              <a:spcAft>
                <a:spcPts val="0"/>
              </a:spcAft>
              <a:buSzPts val="2000"/>
              <a:buNone/>
            </a:pPr>
            <a:r>
              <a:rPr lang="en-US" sz="1800">
                <a:latin typeface="Roboto"/>
                <a:ea typeface="Roboto"/>
                <a:cs typeface="Roboto"/>
                <a:sym typeface="Roboto"/>
              </a:rPr>
              <a:t>How do they do it?</a:t>
            </a:r>
            <a:endParaRPr sz="1800">
              <a:latin typeface="Roboto"/>
              <a:ea typeface="Roboto"/>
              <a:cs typeface="Roboto"/>
              <a:sym typeface="Roboto"/>
            </a:endParaRPr>
          </a:p>
          <a:p>
            <a:pPr indent="0" lvl="0" marL="0" rtl="0" algn="l">
              <a:lnSpc>
                <a:spcPct val="100000"/>
              </a:lnSpc>
              <a:spcBef>
                <a:spcPts val="0"/>
              </a:spcBef>
              <a:spcAft>
                <a:spcPts val="0"/>
              </a:spcAft>
              <a:buClr>
                <a:schemeClr val="dk1"/>
              </a:buClr>
              <a:buSzPts val="2000"/>
              <a:buFont typeface="Arial"/>
              <a:buNone/>
            </a:pPr>
            <a:r>
              <a:t/>
            </a:r>
            <a:endParaRPr sz="1800">
              <a:latin typeface="Roboto"/>
              <a:ea typeface="Roboto"/>
              <a:cs typeface="Roboto"/>
              <a:sym typeface="Roboto"/>
            </a:endParaRPr>
          </a:p>
          <a:p>
            <a:pPr indent="-342900" lvl="0" marL="457200" rtl="0" algn="l">
              <a:lnSpc>
                <a:spcPct val="100000"/>
              </a:lnSpc>
              <a:spcBef>
                <a:spcPts val="0"/>
              </a:spcBef>
              <a:spcAft>
                <a:spcPts val="0"/>
              </a:spcAft>
              <a:buSzPts val="1800"/>
              <a:buFont typeface="Roboto"/>
              <a:buChar char="-"/>
            </a:pPr>
            <a:r>
              <a:rPr lang="en-US" sz="1800">
                <a:latin typeface="Roboto"/>
                <a:ea typeface="Roboto"/>
                <a:cs typeface="Roboto"/>
                <a:sym typeface="Roboto"/>
              </a:rPr>
              <a:t>Efficiency is achieved through selectively activating only the specific experts </a:t>
            </a:r>
            <a:endParaRPr sz="1800">
              <a:latin typeface="Roboto"/>
              <a:ea typeface="Roboto"/>
              <a:cs typeface="Roboto"/>
              <a:sym typeface="Roboto"/>
            </a:endParaRPr>
          </a:p>
          <a:p>
            <a:pPr indent="0" lvl="0" marL="457200" rtl="0" algn="l">
              <a:lnSpc>
                <a:spcPct val="100000"/>
              </a:lnSpc>
              <a:spcBef>
                <a:spcPts val="0"/>
              </a:spcBef>
              <a:spcAft>
                <a:spcPts val="0"/>
              </a:spcAft>
              <a:buNone/>
            </a:pPr>
            <a:r>
              <a:rPr lang="en-US" sz="1800">
                <a:latin typeface="Roboto"/>
                <a:ea typeface="Roboto"/>
                <a:cs typeface="Roboto"/>
                <a:sym typeface="Roboto"/>
              </a:rPr>
              <a:t>needed for a given task, rather than activating the entire neural network </a:t>
            </a:r>
            <a:endParaRPr sz="1800">
              <a:latin typeface="Roboto"/>
              <a:ea typeface="Roboto"/>
              <a:cs typeface="Roboto"/>
              <a:sym typeface="Roboto"/>
            </a:endParaRPr>
          </a:p>
          <a:p>
            <a:pPr indent="0" lvl="0" marL="457200" rtl="0" algn="l">
              <a:lnSpc>
                <a:spcPct val="100000"/>
              </a:lnSpc>
              <a:spcBef>
                <a:spcPts val="0"/>
              </a:spcBef>
              <a:spcAft>
                <a:spcPts val="0"/>
              </a:spcAft>
              <a:buNone/>
            </a:pPr>
            <a:r>
              <a:rPr lang="en-US" sz="1800">
                <a:latin typeface="Roboto"/>
                <a:ea typeface="Roboto"/>
                <a:cs typeface="Roboto"/>
                <a:sym typeface="Roboto"/>
              </a:rPr>
              <a:t>for every task.</a:t>
            </a:r>
            <a:endParaRPr sz="1800">
              <a:latin typeface="Roboto"/>
              <a:ea typeface="Roboto"/>
              <a:cs typeface="Roboto"/>
              <a:sym typeface="Roboto"/>
            </a:endParaRPr>
          </a:p>
          <a:p>
            <a:pPr indent="0" lvl="0" marL="0" rtl="0" algn="l">
              <a:lnSpc>
                <a:spcPct val="100000"/>
              </a:lnSpc>
              <a:spcBef>
                <a:spcPts val="0"/>
              </a:spcBef>
              <a:spcAft>
                <a:spcPts val="0"/>
              </a:spcAft>
              <a:buSzPts val="3000"/>
              <a:buNone/>
            </a:pPr>
            <a:r>
              <a:t/>
            </a:r>
            <a:endParaRPr b="1" sz="1800">
              <a:solidFill>
                <a:schemeClr val="dk1"/>
              </a:solidFill>
              <a:latin typeface="Roboto"/>
              <a:ea typeface="Roboto"/>
              <a:cs typeface="Roboto"/>
              <a:sym typeface="Roboto"/>
            </a:endParaRPr>
          </a:p>
          <a:p>
            <a:pPr indent="0" lvl="0" marL="0" rtl="0" algn="l">
              <a:lnSpc>
                <a:spcPct val="100000"/>
              </a:lnSpc>
              <a:spcBef>
                <a:spcPts val="0"/>
              </a:spcBef>
              <a:spcAft>
                <a:spcPts val="0"/>
              </a:spcAft>
              <a:buSzPts val="3000"/>
              <a:buNone/>
            </a:pPr>
            <a:r>
              <a:rPr lang="en-US" sz="1800">
                <a:latin typeface="Roboto"/>
                <a:ea typeface="Roboto"/>
                <a:cs typeface="Roboto"/>
                <a:sym typeface="Roboto"/>
              </a:rPr>
              <a:t>This technique has been used in some leading large language models (LLMs) like </a:t>
            </a:r>
            <a:endParaRPr sz="1800">
              <a:latin typeface="Roboto"/>
              <a:ea typeface="Roboto"/>
              <a:cs typeface="Roboto"/>
              <a:sym typeface="Roboto"/>
            </a:endParaRPr>
          </a:p>
          <a:p>
            <a:pPr indent="0" lvl="0" marL="0" rtl="0" algn="l">
              <a:lnSpc>
                <a:spcPct val="100000"/>
              </a:lnSpc>
              <a:spcBef>
                <a:spcPts val="0"/>
              </a:spcBef>
              <a:spcAft>
                <a:spcPts val="0"/>
              </a:spcAft>
              <a:buSzPts val="3000"/>
              <a:buNone/>
            </a:pPr>
            <a:r>
              <a:rPr lang="en-US" sz="1800">
                <a:latin typeface="Roboto"/>
                <a:ea typeface="Roboto"/>
                <a:cs typeface="Roboto"/>
                <a:sym typeface="Roboto"/>
              </a:rPr>
              <a:t>Mistral’s Mixtral 8x7B, Google’s Switch Transformer and (according to some reports) </a:t>
            </a:r>
            <a:endParaRPr sz="1800">
              <a:latin typeface="Roboto"/>
              <a:ea typeface="Roboto"/>
              <a:cs typeface="Roboto"/>
              <a:sym typeface="Roboto"/>
            </a:endParaRPr>
          </a:p>
          <a:p>
            <a:pPr indent="0" lvl="0" marL="0" rtl="0" algn="l">
              <a:lnSpc>
                <a:spcPct val="100000"/>
              </a:lnSpc>
              <a:spcBef>
                <a:spcPts val="0"/>
              </a:spcBef>
              <a:spcAft>
                <a:spcPts val="0"/>
              </a:spcAft>
              <a:buSzPts val="3000"/>
              <a:buNone/>
            </a:pPr>
            <a:r>
              <a:rPr lang="en-US" sz="1800">
                <a:latin typeface="Roboto"/>
                <a:ea typeface="Roboto"/>
                <a:cs typeface="Roboto"/>
                <a:sym typeface="Roboto"/>
              </a:rPr>
              <a:t>OpenAI’s GPT-4, have employed MoE architecture.</a:t>
            </a:r>
            <a:endParaRPr sz="1800">
              <a:solidFill>
                <a:schemeClr val="dk1"/>
              </a:solidFill>
              <a:latin typeface="Roboto"/>
              <a:ea typeface="Roboto"/>
              <a:cs typeface="Roboto"/>
              <a:sym typeface="Roboto"/>
            </a:endParaRPr>
          </a:p>
        </p:txBody>
      </p:sp>
      <p:sp>
        <p:nvSpPr>
          <p:cNvPr id="107" name="Google Shape;107;g300175e8045_0_73"/>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08" name="Google Shape;108;g300175e8045_0_73"/>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09" name="Google Shape;109;g300175e8045_0_73"/>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110" name="Google Shape;110;g300175e8045_0_73"/>
          <p:cNvPicPr preferRelativeResize="0"/>
          <p:nvPr/>
        </p:nvPicPr>
        <p:blipFill rotWithShape="1">
          <a:blip r:embed="rId6">
            <a:alphaModFix/>
          </a:blip>
          <a:srcRect b="0" l="0" r="0" t="0"/>
          <a:stretch/>
        </p:blipFill>
        <p:spPr>
          <a:xfrm>
            <a:off x="11554210" y="228014"/>
            <a:ext cx="277906" cy="401420"/>
          </a:xfrm>
          <a:prstGeom prst="rect">
            <a:avLst/>
          </a:prstGeom>
          <a:noFill/>
          <a:ln>
            <a:noFill/>
          </a:ln>
        </p:spPr>
      </p:pic>
      <p:sp>
        <p:nvSpPr>
          <p:cNvPr id="111" name="Google Shape;111;g300175e8045_0_73"/>
          <p:cNvSpPr txBox="1"/>
          <p:nvPr/>
        </p:nvSpPr>
        <p:spPr>
          <a:xfrm>
            <a:off x="376810" y="204051"/>
            <a:ext cx="10910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3200">
                <a:solidFill>
                  <a:schemeClr val="lt1"/>
                </a:solidFill>
                <a:latin typeface="Roboto"/>
                <a:ea typeface="Roboto"/>
                <a:cs typeface="Roboto"/>
                <a:sym typeface="Roboto"/>
              </a:rPr>
              <a:t>Introduction</a:t>
            </a:r>
            <a:endParaRPr b="1" i="0" sz="3200" u="none" cap="none" strike="noStrike">
              <a:solidFill>
                <a:schemeClr val="lt1"/>
              </a:solidFill>
              <a:latin typeface="Roboto"/>
              <a:ea typeface="Roboto"/>
              <a:cs typeface="Roboto"/>
              <a:sym typeface="Roboto"/>
            </a:endParaRPr>
          </a:p>
        </p:txBody>
      </p:sp>
      <p:sp>
        <p:nvSpPr>
          <p:cNvPr id="112" name="Google Shape;112;g300175e8045_0_73"/>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g300420fccb9_2_0"/>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425" name="Google Shape;425;g300420fccb9_2_0"/>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426" name="Google Shape;426;g300420fccb9_2_0"/>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pic>
        <p:nvPicPr>
          <p:cNvPr descr="A close up of a logo&#10;&#10;Description automatically generated" id="427" name="Google Shape;427;g300420fccb9_2_0"/>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428" name="Google Shape;428;g300420fccb9_2_0"/>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latin typeface="Roboto"/>
                <a:ea typeface="Roboto"/>
                <a:cs typeface="Roboto"/>
                <a:sym typeface="Roboto"/>
              </a:rPr>
              <a:t>MoE Drawbacks</a:t>
            </a:r>
            <a:endParaRPr b="1" i="0" sz="2400" u="none" cap="none" strike="noStrike">
              <a:solidFill>
                <a:schemeClr val="lt1"/>
              </a:solidFill>
              <a:latin typeface="Roboto"/>
              <a:ea typeface="Roboto"/>
              <a:cs typeface="Roboto"/>
              <a:sym typeface="Roboto"/>
            </a:endParaRPr>
          </a:p>
        </p:txBody>
      </p:sp>
      <p:sp>
        <p:nvSpPr>
          <p:cNvPr id="429" name="Google Shape;429;g300420fccb9_2_0"/>
          <p:cNvSpPr txBox="1"/>
          <p:nvPr/>
        </p:nvSpPr>
        <p:spPr>
          <a:xfrm>
            <a:off x="376800" y="1242150"/>
            <a:ext cx="11228100" cy="482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US" sz="2000">
                <a:solidFill>
                  <a:srgbClr val="15264B"/>
                </a:solidFill>
              </a:rPr>
              <a:t>Limited Scope</a:t>
            </a:r>
            <a:endParaRPr sz="1800">
              <a:solidFill>
                <a:schemeClr val="dk1"/>
              </a:solidFill>
            </a:endParaRPr>
          </a:p>
          <a:p>
            <a:pPr indent="0" lvl="0" marL="0" marR="0" rtl="0" algn="l">
              <a:lnSpc>
                <a:spcPct val="100000"/>
              </a:lnSpc>
              <a:spcBef>
                <a:spcPts val="0"/>
              </a:spcBef>
              <a:spcAft>
                <a:spcPts val="0"/>
              </a:spcAft>
              <a:buNone/>
            </a:pPr>
            <a:r>
              <a:t/>
            </a:r>
            <a:endParaRPr sz="1800">
              <a:solidFill>
                <a:schemeClr val="dk1"/>
              </a:solidFill>
            </a:endParaRPr>
          </a:p>
          <a:p>
            <a:pPr indent="-342900" lvl="0" marL="457200" rtl="0" algn="l">
              <a:spcBef>
                <a:spcPts val="0"/>
              </a:spcBef>
              <a:spcAft>
                <a:spcPts val="0"/>
              </a:spcAft>
              <a:buSzPts val="1800"/>
              <a:buChar char="●"/>
            </a:pPr>
            <a:r>
              <a:rPr lang="en-US" sz="1800"/>
              <a:t>MoE models in NLP are mostly used for encoder-decoder and sequence-to-sequence tasks.</a:t>
            </a:r>
            <a:endParaRPr sz="1800"/>
          </a:p>
          <a:p>
            <a:pPr indent="-342900" lvl="0" marL="457200" rtl="0" algn="l">
              <a:spcBef>
                <a:spcPts val="0"/>
              </a:spcBef>
              <a:spcAft>
                <a:spcPts val="0"/>
              </a:spcAft>
              <a:buSzPts val="1800"/>
              <a:buChar char="●"/>
            </a:pPr>
            <a:r>
              <a:rPr lang="en-US" sz="1800"/>
              <a:t>Limited exploration in other areas.</a:t>
            </a:r>
            <a:endParaRPr sz="1800"/>
          </a:p>
          <a:p>
            <a:pPr indent="-342900" lvl="0" marL="457200" rtl="0" algn="l">
              <a:spcBef>
                <a:spcPts val="0"/>
              </a:spcBef>
              <a:spcAft>
                <a:spcPts val="0"/>
              </a:spcAft>
              <a:buSzPts val="1800"/>
              <a:buChar char="●"/>
            </a:pPr>
            <a:r>
              <a:rPr lang="en-US" sz="1800"/>
              <a:t>Application in auto-regressive NLG tasks like GPT-3 and MT-NLG 530B is underexplored.</a:t>
            </a:r>
            <a:endParaRPr sz="1800"/>
          </a:p>
          <a:p>
            <a:pPr indent="-342900" lvl="0" marL="457200" rtl="0" algn="l">
              <a:spcBef>
                <a:spcPts val="0"/>
              </a:spcBef>
              <a:spcAft>
                <a:spcPts val="0"/>
              </a:spcAft>
              <a:buSzPts val="1800"/>
              <a:buChar char="●"/>
            </a:pPr>
            <a:r>
              <a:rPr lang="en-US" sz="1800"/>
              <a:t>Training costs for auto-regressive models are significantly higher than for encoder-decoder models.</a:t>
            </a:r>
            <a:endParaRPr sz="1800"/>
          </a:p>
          <a:p>
            <a:pPr indent="0" lvl="0" marL="0" marR="0" rtl="0" algn="l">
              <a:lnSpc>
                <a:spcPct val="100000"/>
              </a:lnSpc>
              <a:spcBef>
                <a:spcPts val="0"/>
              </a:spcBef>
              <a:spcAft>
                <a:spcPts val="0"/>
              </a:spcAft>
              <a:buNone/>
            </a:pPr>
            <a:r>
              <a:t/>
            </a:r>
            <a:endParaRPr sz="1800"/>
          </a:p>
        </p:txBody>
      </p:sp>
      <p:sp>
        <p:nvSpPr>
          <p:cNvPr id="430" name="Google Shape;430;g300420fccb9_2_0"/>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g300420fccb9_2_104"/>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436" name="Google Shape;436;g300420fccb9_2_104"/>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437" name="Google Shape;437;g300420fccb9_2_104"/>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pic>
        <p:nvPicPr>
          <p:cNvPr descr="A close up of a logo&#10;&#10;Description automatically generated" id="438" name="Google Shape;438;g300420fccb9_2_104"/>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439" name="Google Shape;439;g300420fccb9_2_104"/>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latin typeface="Roboto"/>
                <a:ea typeface="Roboto"/>
                <a:cs typeface="Roboto"/>
                <a:sym typeface="Roboto"/>
              </a:rPr>
              <a:t>MoE Drawbacks</a:t>
            </a:r>
            <a:endParaRPr b="1" i="0" sz="2400" u="none" cap="none" strike="noStrike">
              <a:solidFill>
                <a:schemeClr val="lt1"/>
              </a:solidFill>
              <a:latin typeface="Roboto"/>
              <a:ea typeface="Roboto"/>
              <a:cs typeface="Roboto"/>
              <a:sym typeface="Roboto"/>
            </a:endParaRPr>
          </a:p>
        </p:txBody>
      </p:sp>
      <p:sp>
        <p:nvSpPr>
          <p:cNvPr id="440" name="Google Shape;440;g300420fccb9_2_104"/>
          <p:cNvSpPr txBox="1"/>
          <p:nvPr/>
        </p:nvSpPr>
        <p:spPr>
          <a:xfrm>
            <a:off x="376800" y="1242150"/>
            <a:ext cx="5808000" cy="482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000">
                <a:solidFill>
                  <a:srgbClr val="15264B"/>
                </a:solidFill>
              </a:rPr>
              <a:t>Enormous Memory Requirements</a:t>
            </a:r>
            <a:endParaRPr b="1" sz="2000">
              <a:solidFill>
                <a:srgbClr val="15264B"/>
              </a:solidFill>
            </a:endParaRPr>
          </a:p>
          <a:p>
            <a:pPr indent="0" lvl="0" marL="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MoE based models have a much lower “parameter efficiency” compared to quality-equivalent dense models. </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For training, the increase in model size requires a proportional increase in device memory</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This massive model size makes MoE based model training at scale challenging due to both the device memory required as well as the system support required to effectively utilize the device memory across thousands of GPUs.</a:t>
            </a:r>
            <a:endParaRPr b="1" sz="2000">
              <a:solidFill>
                <a:srgbClr val="15264B"/>
              </a:solidFill>
            </a:endParaRPr>
          </a:p>
        </p:txBody>
      </p:sp>
      <p:graphicFrame>
        <p:nvGraphicFramePr>
          <p:cNvPr id="441" name="Google Shape;441;g300420fccb9_2_104"/>
          <p:cNvGraphicFramePr/>
          <p:nvPr/>
        </p:nvGraphicFramePr>
        <p:xfrm>
          <a:off x="7000300" y="1938200"/>
          <a:ext cx="3000000" cy="3000000"/>
        </p:xfrm>
        <a:graphic>
          <a:graphicData uri="http://schemas.openxmlformats.org/drawingml/2006/table">
            <a:tbl>
              <a:tblPr>
                <a:noFill/>
                <a:tableStyleId>{A655BB99-83C8-42DF-8B8E-1ADC85A53438}</a:tableStyleId>
              </a:tblPr>
              <a:tblGrid>
                <a:gridCol w="2340700"/>
                <a:gridCol w="2340700"/>
              </a:tblGrid>
              <a:tr h="668225">
                <a:tc>
                  <a:txBody>
                    <a:bodyPr/>
                    <a:lstStyle/>
                    <a:p>
                      <a:pPr indent="0" lvl="0" marL="0" rtl="0" algn="l">
                        <a:spcBef>
                          <a:spcPts val="0"/>
                        </a:spcBef>
                        <a:spcAft>
                          <a:spcPts val="0"/>
                        </a:spcAft>
                        <a:buNone/>
                      </a:pPr>
                      <a:r>
                        <a:rPr lang="en-US" sz="1500">
                          <a:solidFill>
                            <a:schemeClr val="dk1"/>
                          </a:solidFill>
                        </a:rPr>
                        <a:t>T5-large</a:t>
                      </a:r>
                      <a:endParaRPr sz="15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500">
                          <a:solidFill>
                            <a:schemeClr val="dk1"/>
                          </a:solidFill>
                        </a:rPr>
                        <a:t>MoE based Switch-Base model</a:t>
                      </a:r>
                      <a:endParaRPr sz="1500"/>
                    </a:p>
                  </a:txBody>
                  <a:tcPr marT="91425" marB="91425" marR="91425" marL="91425">
                    <a:lnL cap="flat" cmpd="sng" w="9525">
                      <a:solidFill>
                        <a:srgbClr val="9E9E9E"/>
                      </a:solidFill>
                      <a:prstDash val="solid"/>
                      <a:round/>
                      <a:headEnd len="sm" w="sm" type="none"/>
                      <a:tailEnd len="sm" w="sm" type="none"/>
                    </a:lnL>
                  </a:tcPr>
                </a:tc>
              </a:tr>
              <a:tr h="381875">
                <a:tc>
                  <a:txBody>
                    <a:bodyPr/>
                    <a:lstStyle/>
                    <a:p>
                      <a:pPr indent="0" lvl="0" marL="0" rtl="0" algn="l">
                        <a:spcBef>
                          <a:spcPts val="0"/>
                        </a:spcBef>
                        <a:spcAft>
                          <a:spcPts val="0"/>
                        </a:spcAft>
                        <a:buNone/>
                      </a:pPr>
                      <a:r>
                        <a:rPr lang="en-US" sz="1500"/>
                        <a:t>0.74B parameters</a:t>
                      </a:r>
                      <a:endParaRPr sz="15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sz="1500"/>
                        <a:t>7.4B parameters</a:t>
                      </a:r>
                      <a:endParaRPr sz="1500"/>
                    </a:p>
                  </a:txBody>
                  <a:tcPr marT="91425" marB="91425" marR="91425" marL="91425">
                    <a:lnL cap="flat" cmpd="sng" w="9525">
                      <a:solidFill>
                        <a:srgbClr val="9E9E9E"/>
                      </a:solidFill>
                      <a:prstDash val="solid"/>
                      <a:round/>
                      <a:headEnd len="sm" w="sm" type="none"/>
                      <a:tailEnd len="sm" w="sm" type="none"/>
                    </a:lnL>
                    <a:solidFill>
                      <a:schemeClr val="lt1"/>
                    </a:solidFill>
                  </a:tcPr>
                </a:tc>
              </a:tr>
              <a:tr h="1579450">
                <a:tc>
                  <a:txBody>
                    <a:bodyPr/>
                    <a:lstStyle/>
                    <a:p>
                      <a:pPr indent="0" lvl="0" marL="0" rtl="0" algn="l">
                        <a:spcBef>
                          <a:spcPts val="0"/>
                        </a:spcBef>
                        <a:spcAft>
                          <a:spcPts val="0"/>
                        </a:spcAft>
                        <a:buNone/>
                      </a:pPr>
                      <a:r>
                        <a:rPr lang="en-US" sz="1500">
                          <a:solidFill>
                            <a:schemeClr val="dk1"/>
                          </a:solidFill>
                        </a:rPr>
                        <a:t>Can fit in the memory of a single 32GB V100 GPU</a:t>
                      </a:r>
                      <a:endParaRPr sz="15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500">
                          <a:solidFill>
                            <a:schemeClr val="dk1"/>
                          </a:solidFill>
                        </a:rPr>
                        <a:t>Requires at least 8-10 such GPUs to just fit the model in device memory for training</a:t>
                      </a:r>
                      <a:endParaRPr sz="1500"/>
                    </a:p>
                  </a:txBody>
                  <a:tcPr marT="91425" marB="91425" marR="91425" marL="91425">
                    <a:lnL cap="flat" cmpd="sng" w="9525">
                      <a:solidFill>
                        <a:srgbClr val="9E9E9E"/>
                      </a:solidFill>
                      <a:prstDash val="solid"/>
                      <a:round/>
                      <a:headEnd len="sm" w="sm" type="none"/>
                      <a:tailEnd len="sm" w="sm" type="none"/>
                    </a:lnL>
                  </a:tcPr>
                </a:tc>
              </a:tr>
              <a:tr h="1495400">
                <a:tc>
                  <a:txBody>
                    <a:bodyPr/>
                    <a:lstStyle/>
                    <a:p>
                      <a:pPr indent="0" lvl="0" marL="0" rtl="0" algn="l">
                        <a:spcBef>
                          <a:spcPts val="0"/>
                        </a:spcBef>
                        <a:spcAft>
                          <a:spcPts val="0"/>
                        </a:spcAft>
                        <a:buNone/>
                      </a:pPr>
                      <a:r>
                        <a:rPr lang="en-US" sz="1500">
                          <a:solidFill>
                            <a:schemeClr val="dk1"/>
                          </a:solidFill>
                        </a:rPr>
                        <a:t>MT-NLG equivalent with 500B parameters</a:t>
                      </a:r>
                      <a:endParaRPr sz="15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500">
                          <a:solidFill>
                            <a:schemeClr val="dk1"/>
                          </a:solidFill>
                        </a:rPr>
                        <a:t>Over 5 trillion parameters which would require over 5K GPUs to fit the model states for training</a:t>
                      </a:r>
                      <a:endParaRPr sz="1500">
                        <a:solidFill>
                          <a:schemeClr val="dk1"/>
                        </a:solidFill>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
        <p:nvSpPr>
          <p:cNvPr id="442" name="Google Shape;442;g300420fccb9_2_104"/>
          <p:cNvSpPr txBox="1"/>
          <p:nvPr/>
        </p:nvSpPr>
        <p:spPr>
          <a:xfrm>
            <a:off x="7000300" y="1453250"/>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dk1"/>
                </a:solidFill>
              </a:rPr>
              <a:t>For example:</a:t>
            </a:r>
            <a:endParaRPr/>
          </a:p>
        </p:txBody>
      </p:sp>
      <p:sp>
        <p:nvSpPr>
          <p:cNvPr id="443" name="Google Shape;443;g300420fccb9_2_104"/>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g300420fccb9_2_115"/>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449" name="Google Shape;449;g300420fccb9_2_115"/>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450" name="Google Shape;450;g300420fccb9_2_115"/>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pic>
        <p:nvPicPr>
          <p:cNvPr descr="A close up of a logo&#10;&#10;Description automatically generated" id="451" name="Google Shape;451;g300420fccb9_2_115"/>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452" name="Google Shape;452;g300420fccb9_2_115"/>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latin typeface="Roboto"/>
                <a:ea typeface="Roboto"/>
                <a:cs typeface="Roboto"/>
                <a:sym typeface="Roboto"/>
              </a:rPr>
              <a:t>MoE Drawbacks</a:t>
            </a:r>
            <a:endParaRPr b="1" i="0" sz="2400" u="none" cap="none" strike="noStrike">
              <a:solidFill>
                <a:schemeClr val="lt1"/>
              </a:solidFill>
              <a:latin typeface="Roboto"/>
              <a:ea typeface="Roboto"/>
              <a:cs typeface="Roboto"/>
              <a:sym typeface="Roboto"/>
            </a:endParaRPr>
          </a:p>
        </p:txBody>
      </p:sp>
      <p:sp>
        <p:nvSpPr>
          <p:cNvPr id="453" name="Google Shape;453;g300420fccb9_2_115"/>
          <p:cNvSpPr txBox="1"/>
          <p:nvPr/>
        </p:nvSpPr>
        <p:spPr>
          <a:xfrm>
            <a:off x="376800" y="1242150"/>
            <a:ext cx="11228100" cy="482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US" sz="2000">
                <a:solidFill>
                  <a:srgbClr val="15264B"/>
                </a:solidFill>
              </a:rPr>
              <a:t>Limited Inference</a:t>
            </a:r>
            <a:endParaRPr sz="1800">
              <a:solidFill>
                <a:schemeClr val="dk1"/>
              </a:solidFill>
            </a:endParaRPr>
          </a:p>
          <a:p>
            <a:pPr indent="0" lvl="0" marL="0" marR="0" rtl="0" algn="l">
              <a:lnSpc>
                <a:spcPct val="100000"/>
              </a:lnSpc>
              <a:spcBef>
                <a:spcPts val="0"/>
              </a:spcBef>
              <a:spcAft>
                <a:spcPts val="0"/>
              </a:spcAft>
              <a:buNone/>
            </a:pPr>
            <a:r>
              <a:t/>
            </a:r>
            <a:endParaRPr sz="1800">
              <a:solidFill>
                <a:schemeClr val="dk1"/>
              </a:solidFill>
            </a:endParaRPr>
          </a:p>
          <a:p>
            <a:pPr indent="-342900" lvl="0" marL="457200" rtl="0" algn="l">
              <a:spcBef>
                <a:spcPts val="0"/>
              </a:spcBef>
              <a:spcAft>
                <a:spcPts val="0"/>
              </a:spcAft>
              <a:buSzPts val="1800"/>
              <a:buChar char="●"/>
            </a:pPr>
            <a:r>
              <a:rPr lang="en-US" sz="1800"/>
              <a:t>Fast inference of MoE based models is difficult as a result of the large model size and poor parameter efficiency.</a:t>
            </a:r>
            <a:endParaRPr sz="1800"/>
          </a:p>
          <a:p>
            <a:pPr indent="-342900" lvl="0" marL="457200" rtl="0" algn="l">
              <a:spcBef>
                <a:spcPts val="0"/>
              </a:spcBef>
              <a:spcAft>
                <a:spcPts val="0"/>
              </a:spcAft>
              <a:buSzPts val="1800"/>
              <a:buChar char="●"/>
            </a:pPr>
            <a:r>
              <a:rPr lang="en-US" sz="1800"/>
              <a:t>Multi-GPU inference technology is not designed to work with MoE models and the larger parameter size needs more GPUs to fit.</a:t>
            </a:r>
            <a:endParaRPr sz="1800"/>
          </a:p>
          <a:p>
            <a:pPr indent="-342900" lvl="0" marL="457200" rtl="0" algn="l">
              <a:spcBef>
                <a:spcPts val="0"/>
              </a:spcBef>
              <a:spcAft>
                <a:spcPts val="0"/>
              </a:spcAft>
              <a:buSzPts val="1800"/>
              <a:buChar char="●"/>
            </a:pPr>
            <a:r>
              <a:rPr lang="en-US" sz="1800"/>
              <a:t>Inference is often memory bandwidth bound so MoE based models </a:t>
            </a:r>
            <a:r>
              <a:rPr lang="en-US" sz="1800">
                <a:solidFill>
                  <a:schemeClr val="dk1"/>
                </a:solidFill>
              </a:rPr>
              <a:t>could require 10x higher achievable memory bandwidth to achieve similar inference latency as the dense models</a:t>
            </a:r>
            <a:r>
              <a:rPr lang="en-US" sz="1800"/>
              <a:t>, since MoE models can be 10x larger than their dense equivalent,.</a:t>
            </a:r>
            <a:endParaRPr sz="1800"/>
          </a:p>
          <a:p>
            <a:pPr indent="0" lvl="0" marL="457200" rtl="0" algn="l">
              <a:spcBef>
                <a:spcPts val="0"/>
              </a:spcBef>
              <a:spcAft>
                <a:spcPts val="0"/>
              </a:spcAft>
              <a:buNone/>
            </a:pPr>
            <a:r>
              <a:t/>
            </a:r>
            <a:endParaRPr sz="1800"/>
          </a:p>
        </p:txBody>
      </p:sp>
      <p:sp>
        <p:nvSpPr>
          <p:cNvPr id="454" name="Google Shape;454;g300420fccb9_2_115"/>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g300420fccb9_2_124"/>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460" name="Google Shape;460;g300420fccb9_2_124"/>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461" name="Google Shape;461;g300420fccb9_2_124"/>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pic>
        <p:nvPicPr>
          <p:cNvPr descr="A close up of a logo&#10;&#10;Description automatically generated" id="462" name="Google Shape;462;g300420fccb9_2_124"/>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463" name="Google Shape;463;g300420fccb9_2_124"/>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Roboto"/>
              <a:ea typeface="Roboto"/>
              <a:cs typeface="Roboto"/>
              <a:sym typeface="Roboto"/>
            </a:endParaRPr>
          </a:p>
        </p:txBody>
      </p:sp>
      <p:sp>
        <p:nvSpPr>
          <p:cNvPr id="464" name="Google Shape;464;g300420fccb9_2_124"/>
          <p:cNvSpPr txBox="1"/>
          <p:nvPr>
            <p:ph idx="4294967295" type="title"/>
          </p:nvPr>
        </p:nvSpPr>
        <p:spPr>
          <a:xfrm>
            <a:off x="831850" y="1709738"/>
            <a:ext cx="10515600" cy="2852700"/>
          </a:xfrm>
          <a:prstGeom prst="rect">
            <a:avLst/>
          </a:prstGeom>
        </p:spPr>
        <p:txBody>
          <a:bodyPr anchorCtr="0" anchor="ctr" bIns="45700" lIns="91425" spcFirstLastPara="1" rIns="91425" wrap="square" tIns="45700">
            <a:normAutofit/>
          </a:bodyPr>
          <a:lstStyle/>
          <a:p>
            <a:pPr indent="0" lvl="0" marL="0" rtl="0" algn="l">
              <a:lnSpc>
                <a:spcPct val="100000"/>
              </a:lnSpc>
              <a:spcBef>
                <a:spcPts val="0"/>
              </a:spcBef>
              <a:spcAft>
                <a:spcPts val="0"/>
              </a:spcAft>
              <a:buNone/>
            </a:pPr>
            <a:r>
              <a:rPr b="1" lang="en-US" sz="4800">
                <a:solidFill>
                  <a:srgbClr val="E84B36"/>
                </a:solidFill>
                <a:latin typeface="Arial"/>
                <a:ea typeface="Arial"/>
                <a:cs typeface="Arial"/>
                <a:sym typeface="Arial"/>
              </a:rPr>
              <a:t>Solutions?</a:t>
            </a:r>
            <a:endParaRPr sz="6600">
              <a:latin typeface="Arial"/>
              <a:ea typeface="Arial"/>
              <a:cs typeface="Arial"/>
              <a:sym typeface="Arial"/>
            </a:endParaRPr>
          </a:p>
        </p:txBody>
      </p:sp>
      <p:sp>
        <p:nvSpPr>
          <p:cNvPr id="465" name="Google Shape;465;g300420fccb9_2_124"/>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g300420fccb9_2_151"/>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471" name="Google Shape;471;g300420fccb9_2_151"/>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472" name="Google Shape;472;g300420fccb9_2_151"/>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pic>
        <p:nvPicPr>
          <p:cNvPr descr="A close up of a logo&#10;&#10;Description automatically generated" id="473" name="Google Shape;473;g300420fccb9_2_151"/>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474" name="Google Shape;474;g300420fccb9_2_151"/>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latin typeface="Roboto"/>
                <a:ea typeface="Roboto"/>
                <a:cs typeface="Roboto"/>
                <a:sym typeface="Roboto"/>
              </a:rPr>
              <a:t>MoE Proposed Solutions</a:t>
            </a:r>
            <a:endParaRPr b="1" i="0" sz="2400" u="none" cap="none" strike="noStrike">
              <a:solidFill>
                <a:schemeClr val="lt1"/>
              </a:solidFill>
              <a:latin typeface="Roboto"/>
              <a:ea typeface="Roboto"/>
              <a:cs typeface="Roboto"/>
              <a:sym typeface="Roboto"/>
            </a:endParaRPr>
          </a:p>
        </p:txBody>
      </p:sp>
      <p:sp>
        <p:nvSpPr>
          <p:cNvPr id="475" name="Google Shape;475;g300420fccb9_2_151"/>
          <p:cNvSpPr txBox="1"/>
          <p:nvPr/>
        </p:nvSpPr>
        <p:spPr>
          <a:xfrm>
            <a:off x="376800" y="1242150"/>
            <a:ext cx="11228100" cy="4821000"/>
          </a:xfrm>
          <a:prstGeom prst="rect">
            <a:avLst/>
          </a:prstGeom>
          <a:solidFill>
            <a:schemeClr val="lt1"/>
          </a:solidFill>
          <a:ln>
            <a:noFill/>
          </a:ln>
        </p:spPr>
        <p:txBody>
          <a:bodyPr anchorCtr="0" anchor="t" bIns="45700" lIns="91425" spcFirstLastPara="1" rIns="91425" wrap="square" tIns="45700">
            <a:noAutofit/>
          </a:bodyPr>
          <a:lstStyle/>
          <a:p>
            <a:pPr indent="-342900" lvl="0" marL="457200" rtl="0" algn="l">
              <a:lnSpc>
                <a:spcPct val="115000"/>
              </a:lnSpc>
              <a:spcBef>
                <a:spcPts val="1200"/>
              </a:spcBef>
              <a:spcAft>
                <a:spcPts val="0"/>
              </a:spcAft>
              <a:buClr>
                <a:schemeClr val="dk1"/>
              </a:buClr>
              <a:buSzPts val="1800"/>
              <a:buChar char="●"/>
            </a:pPr>
            <a:r>
              <a:rPr b="1" lang="en-US" sz="1800">
                <a:solidFill>
                  <a:schemeClr val="dk1"/>
                </a:solidFill>
              </a:rPr>
              <a:t>Auto-regressive NLG Tasks:</a:t>
            </a:r>
            <a:endParaRPr b="1"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MoE models achieve GPT-3 and MTNLG quality with 5x lower training cost.</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Potential to reduce costs and improve next-gen model quality despite hardware limitations.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Pyramid-Residual MoE (PR-MoE):</a:t>
            </a:r>
            <a:endParaRPr b="1"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Hybrid dense MoE model with residual connections, applying experts selectively.</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Reduces parameter size by up to 3x without sacrificing quality or compute.</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b="1" lang="en-US" sz="1800">
                <a:solidFill>
                  <a:schemeClr val="dk1"/>
                </a:solidFill>
              </a:rPr>
              <a:t>Mixture-of-Students (MoS):</a:t>
            </a:r>
            <a:r>
              <a:rPr lang="en-US" sz="1800">
                <a:solidFill>
                  <a:schemeClr val="dk1"/>
                </a:solidFill>
              </a:rPr>
              <a:t> Cuts MoE model size by up to 3.7x using staged knowledge distillation.</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DeepSpeed-MoE Inference System:</a:t>
            </a:r>
            <a:endParaRPr b="1"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Highly optimized for scaling across hundreds of GPUs.</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Reduces inference latency and cost by up to 7.3x.</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Achieves under 25 ms latency for trillion-parameter MoE models.</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Offers 4.5x faster and 9x cheaper inference compared to dense models of equivalent quality.</a:t>
            </a:r>
            <a:endParaRPr sz="1800"/>
          </a:p>
        </p:txBody>
      </p:sp>
      <p:sp>
        <p:nvSpPr>
          <p:cNvPr id="476" name="Google Shape;476;g300420fccb9_2_151"/>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g300420fccb9_2_142"/>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482" name="Google Shape;482;g300420fccb9_2_142"/>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483" name="Google Shape;483;g300420fccb9_2_142"/>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pic>
        <p:nvPicPr>
          <p:cNvPr descr="A close up of a logo&#10;&#10;Description automatically generated" id="484" name="Google Shape;484;g300420fccb9_2_142"/>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485" name="Google Shape;485;g300420fccb9_2_142"/>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latin typeface="Roboto"/>
                <a:ea typeface="Roboto"/>
                <a:cs typeface="Roboto"/>
                <a:sym typeface="Roboto"/>
              </a:rPr>
              <a:t>Related Work</a:t>
            </a:r>
            <a:endParaRPr b="1" i="0" sz="2400" u="none" cap="none" strike="noStrike">
              <a:solidFill>
                <a:schemeClr val="lt1"/>
              </a:solidFill>
              <a:latin typeface="Roboto"/>
              <a:ea typeface="Roboto"/>
              <a:cs typeface="Roboto"/>
              <a:sym typeface="Roboto"/>
            </a:endParaRPr>
          </a:p>
        </p:txBody>
      </p:sp>
      <p:sp>
        <p:nvSpPr>
          <p:cNvPr id="486" name="Google Shape;486;g300420fccb9_2_142"/>
          <p:cNvSpPr txBox="1"/>
          <p:nvPr/>
        </p:nvSpPr>
        <p:spPr>
          <a:xfrm>
            <a:off x="376800" y="1140925"/>
            <a:ext cx="11228100" cy="482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n-US" sz="2600">
                <a:solidFill>
                  <a:srgbClr val="E84B36"/>
                </a:solidFill>
              </a:rPr>
              <a:t>Large Scale Dense NLP Models</a:t>
            </a:r>
            <a:endParaRPr sz="1800">
              <a:solidFill>
                <a:schemeClr val="dk1"/>
              </a:solidFill>
            </a:endParaRPr>
          </a:p>
          <a:p>
            <a:pPr indent="0" lvl="0" marL="0" rtl="0" algn="l">
              <a:lnSpc>
                <a:spcPct val="115000"/>
              </a:lnSpc>
              <a:spcBef>
                <a:spcPts val="1200"/>
              </a:spcBef>
              <a:spcAft>
                <a:spcPts val="0"/>
              </a:spcAft>
              <a:buNone/>
            </a:pPr>
            <a:r>
              <a:rPr b="1" lang="en-US" sz="1800">
                <a:solidFill>
                  <a:schemeClr val="dk1"/>
                </a:solidFill>
              </a:rPr>
              <a:t>Scaling Law in NLP Model Capacity</a:t>
            </a:r>
            <a:endParaRPr b="1" sz="1800">
              <a:solidFill>
                <a:schemeClr val="dk1"/>
              </a:solidFill>
            </a:endParaRPr>
          </a:p>
          <a:p>
            <a:pPr indent="-342900" lvl="0" marL="457200" rtl="0" algn="l">
              <a:lnSpc>
                <a:spcPct val="115000"/>
              </a:lnSpc>
              <a:spcBef>
                <a:spcPts val="1200"/>
              </a:spcBef>
              <a:spcAft>
                <a:spcPts val="0"/>
              </a:spcAft>
              <a:buClr>
                <a:schemeClr val="dk1"/>
              </a:buClr>
              <a:buSzPts val="1800"/>
              <a:buChar char="●"/>
            </a:pPr>
            <a:r>
              <a:rPr b="1" lang="en-US" sz="1800">
                <a:solidFill>
                  <a:schemeClr val="dk1"/>
                </a:solidFill>
              </a:rPr>
              <a:t>Exponential Growth</a:t>
            </a:r>
            <a:r>
              <a:rPr lang="en-US" sz="1800">
                <a:solidFill>
                  <a:schemeClr val="dk1"/>
                </a:solidFill>
              </a:rPr>
              <a:t>: Pretrained NLP model sizes have increased by 10x annually over recent years to test scaling laws for model capacity.</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Earlier Models (100M Parameters)</a:t>
            </a:r>
            <a:r>
              <a:rPr lang="en-US" sz="1800">
                <a:solidFill>
                  <a:schemeClr val="dk1"/>
                </a:solidFill>
              </a:rPr>
              <a:t>:</a:t>
            </a:r>
            <a:br>
              <a:rPr lang="en-US" sz="1800">
                <a:solidFill>
                  <a:schemeClr val="dk1"/>
                </a:solidFill>
              </a:rPr>
            </a:br>
            <a:r>
              <a:rPr lang="en-US" sz="1800">
                <a:solidFill>
                  <a:schemeClr val="dk1"/>
                </a:solidFill>
              </a:rPr>
              <a:t>BERT, XLNet, RoBERTa, ALBERT, GPT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Mid-Stage Models (Billions of Parameters)</a:t>
            </a:r>
            <a:r>
              <a:rPr lang="en-US" sz="1800">
                <a:solidFill>
                  <a:schemeClr val="dk1"/>
                </a:solidFill>
              </a:rPr>
              <a:t>:</a:t>
            </a:r>
            <a:br>
              <a:rPr lang="en-US" sz="1800">
                <a:solidFill>
                  <a:schemeClr val="dk1"/>
                </a:solidFill>
              </a:rPr>
            </a:br>
            <a:r>
              <a:rPr lang="en-US" sz="1800">
                <a:solidFill>
                  <a:schemeClr val="dk1"/>
                </a:solidFill>
              </a:rPr>
              <a:t>GPT-2, TuringNLG, Megatron-LM, T5</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Showed improved performance on NLP tasks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GPT-3 (175B Parameters)</a:t>
            </a:r>
            <a:r>
              <a:rPr lang="en-US" sz="1800">
                <a:solidFill>
                  <a:schemeClr val="dk1"/>
                </a:solidFill>
              </a:rPr>
              <a:t>:</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Achieved superior zero/few-shot learning, comparable to smaller models with fine-tuning.</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Megatron-Turing NLG (530B Parameters)</a:t>
            </a:r>
            <a:r>
              <a:rPr lang="en-US" sz="1800">
                <a:solidFill>
                  <a:schemeClr val="dk1"/>
                </a:solidFill>
              </a:rPr>
              <a:t>:</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Achieved state-of-the-art results in zero/few-shot learning with DeepSpeed and Megatron-LM.</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b="1" lang="en-US" sz="1800">
                <a:solidFill>
                  <a:schemeClr val="dk1"/>
                </a:solidFill>
              </a:rPr>
              <a:t>Limitation</a:t>
            </a:r>
            <a:r>
              <a:rPr lang="en-US" sz="1800">
                <a:solidFill>
                  <a:schemeClr val="dk1"/>
                </a:solidFill>
              </a:rPr>
              <a:t>: Training took 3 months on 2,000 A100 GPUs—scaling further is not feasible due to immense compute requirements.</a:t>
            </a:r>
            <a:endParaRPr b="1" sz="1800">
              <a:solidFill>
                <a:schemeClr val="dk1"/>
              </a:solidFill>
            </a:endParaRPr>
          </a:p>
        </p:txBody>
      </p:sp>
      <p:sp>
        <p:nvSpPr>
          <p:cNvPr id="487" name="Google Shape;487;g300420fccb9_2_142"/>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g300420fccb9_2_162"/>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493" name="Google Shape;493;g300420fccb9_2_162"/>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494" name="Google Shape;494;g300420fccb9_2_162"/>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pic>
        <p:nvPicPr>
          <p:cNvPr descr="A close up of a logo&#10;&#10;Description automatically generated" id="495" name="Google Shape;495;g300420fccb9_2_162"/>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496" name="Google Shape;496;g300420fccb9_2_162"/>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latin typeface="Roboto"/>
                <a:ea typeface="Roboto"/>
                <a:cs typeface="Roboto"/>
                <a:sym typeface="Roboto"/>
              </a:rPr>
              <a:t>Related Work</a:t>
            </a:r>
            <a:endParaRPr b="1" i="0" sz="2400" u="none" cap="none" strike="noStrike">
              <a:solidFill>
                <a:schemeClr val="lt1"/>
              </a:solidFill>
              <a:latin typeface="Roboto"/>
              <a:ea typeface="Roboto"/>
              <a:cs typeface="Roboto"/>
              <a:sym typeface="Roboto"/>
            </a:endParaRPr>
          </a:p>
        </p:txBody>
      </p:sp>
      <p:sp>
        <p:nvSpPr>
          <p:cNvPr id="497" name="Google Shape;497;g300420fccb9_2_162"/>
          <p:cNvSpPr txBox="1"/>
          <p:nvPr/>
        </p:nvSpPr>
        <p:spPr>
          <a:xfrm>
            <a:off x="376800" y="1242150"/>
            <a:ext cx="11228100" cy="482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600">
                <a:solidFill>
                  <a:srgbClr val="E84B36"/>
                </a:solidFill>
              </a:rPr>
              <a:t>Reducing Training Cost by MoE Architecture</a:t>
            </a:r>
            <a:endParaRPr sz="1800">
              <a:solidFill>
                <a:schemeClr val="dk1"/>
              </a:solidFill>
            </a:endParaRPr>
          </a:p>
          <a:p>
            <a:pPr indent="-342900" lvl="0" marL="457200" rtl="0" algn="l">
              <a:lnSpc>
                <a:spcPct val="115000"/>
              </a:lnSpc>
              <a:spcBef>
                <a:spcPts val="1200"/>
              </a:spcBef>
              <a:spcAft>
                <a:spcPts val="0"/>
              </a:spcAft>
              <a:buClr>
                <a:schemeClr val="dk1"/>
              </a:buClr>
              <a:buSzPts val="1800"/>
              <a:buChar char="●"/>
            </a:pPr>
            <a:r>
              <a:rPr b="1" lang="en-US" sz="1800">
                <a:solidFill>
                  <a:schemeClr val="dk1"/>
                </a:solidFill>
              </a:rPr>
              <a:t>Mixture of Experts (MoE)</a:t>
            </a:r>
            <a:r>
              <a:rPr lang="en-US" sz="1800">
                <a:solidFill>
                  <a:schemeClr val="dk1"/>
                </a:solidFill>
              </a:rPr>
              <a:t>:</a:t>
            </a:r>
            <a:br>
              <a:rPr lang="en-US" sz="1800">
                <a:solidFill>
                  <a:schemeClr val="dk1"/>
                </a:solidFill>
              </a:rPr>
            </a:br>
            <a:r>
              <a:rPr lang="en-US" sz="1800">
                <a:solidFill>
                  <a:schemeClr val="dk1"/>
                </a:solidFill>
              </a:rPr>
              <a:t>Reduces training cost by leveraging model sparsity, allowing large models without increased computation.</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MoE in Action</a:t>
            </a:r>
            <a:r>
              <a:rPr lang="en-US" sz="1800">
                <a:solidFill>
                  <a:schemeClr val="dk1"/>
                </a:solidFill>
              </a:rPr>
              <a:t>:</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b="1" lang="en-US" sz="1800">
                <a:solidFill>
                  <a:schemeClr val="dk1"/>
                </a:solidFill>
              </a:rPr>
              <a:t>LSTM-MoE model</a:t>
            </a:r>
            <a:r>
              <a:rPr lang="en-US" sz="1800">
                <a:solidFill>
                  <a:schemeClr val="dk1"/>
                </a:solidFill>
              </a:rPr>
              <a:t>: Scaled to 127B parameters for language modeling and translation.</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b="1" lang="en-US" sz="1800">
                <a:solidFill>
                  <a:schemeClr val="dk1"/>
                </a:solidFill>
              </a:rPr>
              <a:t>GShard (600B)</a:t>
            </a:r>
            <a:r>
              <a:rPr lang="en-US" sz="1800">
                <a:solidFill>
                  <a:schemeClr val="dk1"/>
                </a:solidFill>
              </a:rPr>
              <a:t>: Trained MoE model cheaper than 100B dense model.</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b="1" lang="en-US" sz="1800">
                <a:solidFill>
                  <a:schemeClr val="dk1"/>
                </a:solidFill>
              </a:rPr>
              <a:t>Switch Transformer (1.6T)</a:t>
            </a:r>
            <a:r>
              <a:rPr lang="en-US" sz="1800">
                <a:solidFill>
                  <a:schemeClr val="dk1"/>
                </a:solidFill>
              </a:rPr>
              <a:t>: 2.5x faster training speed than dense models.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MoE for Language Generation</a:t>
            </a:r>
            <a:r>
              <a:rPr lang="en-US" sz="1800">
                <a:solidFill>
                  <a:schemeClr val="dk1"/>
                </a:solidFill>
              </a:rPr>
              <a:t>:</a:t>
            </a:r>
            <a:br>
              <a:rPr lang="en-US" sz="1800">
                <a:solidFill>
                  <a:schemeClr val="dk1"/>
                </a:solidFill>
              </a:rPr>
            </a:br>
            <a:r>
              <a:rPr lang="en-US" sz="1800">
                <a:solidFill>
                  <a:schemeClr val="dk1"/>
                </a:solidFill>
              </a:rPr>
              <a:t>Recent works show MoE is effective for auto-regressive NLP tasks.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DeepSpeed-MoE System</a:t>
            </a:r>
            <a:r>
              <a:rPr lang="en-US" sz="1800">
                <a:solidFill>
                  <a:schemeClr val="dk1"/>
                </a:solidFill>
              </a:rPr>
              <a:t>:</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b="1" lang="en-US" sz="1800">
                <a:solidFill>
                  <a:schemeClr val="dk1"/>
                </a:solidFill>
              </a:rPr>
              <a:t>Innovations</a:t>
            </a:r>
            <a:r>
              <a:rPr lang="en-US" sz="1800">
                <a:solidFill>
                  <a:schemeClr val="dk1"/>
                </a:solidFill>
              </a:rPr>
              <a:t>: PR-MoE architecture and MoS knowledge distillation for efficient parameter usage.</a:t>
            </a:r>
            <a:endParaRPr sz="18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800">
                <a:solidFill>
                  <a:schemeClr val="dk1"/>
                </a:solidFill>
              </a:rPr>
              <a:t>Inference Efficiency</a:t>
            </a:r>
            <a:r>
              <a:rPr lang="en-US" sz="1800">
                <a:solidFill>
                  <a:schemeClr val="dk1"/>
                </a:solidFill>
              </a:rPr>
              <a:t>: Achieves high throughput and ultra-low latency by optimizing model size, memory bandwidth, and data access.</a:t>
            </a:r>
            <a:endParaRPr b="1" sz="1800">
              <a:solidFill>
                <a:schemeClr val="dk1"/>
              </a:solidFill>
            </a:endParaRPr>
          </a:p>
        </p:txBody>
      </p:sp>
      <p:sp>
        <p:nvSpPr>
          <p:cNvPr id="498" name="Google Shape;498;g300420fccb9_2_162"/>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g300420fccb9_2_171"/>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504" name="Google Shape;504;g300420fccb9_2_171"/>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505" name="Google Shape;505;g300420fccb9_2_171"/>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pic>
        <p:nvPicPr>
          <p:cNvPr descr="A close up of a logo&#10;&#10;Description automatically generated" id="506" name="Google Shape;506;g300420fccb9_2_171"/>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507" name="Google Shape;507;g300420fccb9_2_171"/>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latin typeface="Roboto"/>
                <a:ea typeface="Roboto"/>
                <a:cs typeface="Roboto"/>
                <a:sym typeface="Roboto"/>
              </a:rPr>
              <a:t>Related Work</a:t>
            </a:r>
            <a:endParaRPr b="1" i="0" sz="2400" u="none" cap="none" strike="noStrike">
              <a:solidFill>
                <a:schemeClr val="lt1"/>
              </a:solidFill>
              <a:latin typeface="Roboto"/>
              <a:ea typeface="Roboto"/>
              <a:cs typeface="Roboto"/>
              <a:sym typeface="Roboto"/>
            </a:endParaRPr>
          </a:p>
        </p:txBody>
      </p:sp>
      <p:sp>
        <p:nvSpPr>
          <p:cNvPr id="508" name="Google Shape;508;g300420fccb9_2_171"/>
          <p:cNvSpPr txBox="1"/>
          <p:nvPr/>
        </p:nvSpPr>
        <p:spPr>
          <a:xfrm>
            <a:off x="376800" y="1242150"/>
            <a:ext cx="11228100" cy="482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600">
                <a:solidFill>
                  <a:srgbClr val="E84B36"/>
                </a:solidFill>
              </a:rPr>
              <a:t>MoE Training and Inference Systems</a:t>
            </a:r>
            <a:endParaRPr b="1" sz="2600">
              <a:solidFill>
                <a:srgbClr val="E84B36"/>
              </a:solidFill>
            </a:endParaRPr>
          </a:p>
          <a:p>
            <a:pPr indent="0" lvl="0" marL="0" rtl="0" algn="l">
              <a:spcBef>
                <a:spcPts val="0"/>
              </a:spcBef>
              <a:spcAft>
                <a:spcPts val="0"/>
              </a:spcAft>
              <a:buNone/>
            </a:pPr>
            <a:r>
              <a:t/>
            </a:r>
            <a:endParaRPr b="1" sz="1800">
              <a:solidFill>
                <a:srgbClr val="E84B36"/>
              </a:solidFill>
            </a:endParaRPr>
          </a:p>
          <a:p>
            <a:pPr indent="0" lvl="0" marL="0" rtl="0" algn="l">
              <a:spcBef>
                <a:spcPts val="0"/>
              </a:spcBef>
              <a:spcAft>
                <a:spcPts val="0"/>
              </a:spcAft>
              <a:buClr>
                <a:schemeClr val="dk1"/>
              </a:buClr>
              <a:buSzPts val="1100"/>
              <a:buFont typeface="Arial"/>
              <a:buNone/>
            </a:pPr>
            <a:r>
              <a:rPr b="1" lang="en-US" sz="1800">
                <a:solidFill>
                  <a:schemeClr val="dk1"/>
                </a:solidFill>
              </a:rPr>
              <a:t>Growing Adoption of MoE</a:t>
            </a:r>
            <a:r>
              <a:rPr lang="en-US" sz="1800">
                <a:solidFill>
                  <a:schemeClr val="dk1"/>
                </a:solidFill>
              </a:rPr>
              <a:t>:</a:t>
            </a:r>
            <a:br>
              <a:rPr lang="en-US" sz="1800">
                <a:solidFill>
                  <a:schemeClr val="dk1"/>
                </a:solidFill>
              </a:rPr>
            </a:br>
            <a:r>
              <a:rPr lang="en-US" sz="1800">
                <a:solidFill>
                  <a:schemeClr val="dk1"/>
                </a:solidFill>
              </a:rPr>
              <a:t>Many open-source systems are being developed for </a:t>
            </a:r>
            <a:r>
              <a:rPr b="1" lang="en-US" sz="1800">
                <a:solidFill>
                  <a:schemeClr val="dk1"/>
                </a:solidFill>
              </a:rPr>
              <a:t>MoE model training</a:t>
            </a:r>
            <a:r>
              <a:rPr lang="en-US" sz="1800">
                <a:solidFill>
                  <a:schemeClr val="dk1"/>
                </a:solidFill>
              </a:rPr>
              <a:t>, though optimized systems for </a:t>
            </a:r>
            <a:r>
              <a:rPr b="1" lang="en-US" sz="1800">
                <a:solidFill>
                  <a:schemeClr val="dk1"/>
                </a:solidFill>
              </a:rPr>
              <a:t>inference</a:t>
            </a:r>
            <a:r>
              <a:rPr lang="en-US" sz="1800">
                <a:solidFill>
                  <a:schemeClr val="dk1"/>
                </a:solidFill>
              </a:rPr>
              <a:t> are still lacking.</a:t>
            </a:r>
            <a:endParaRPr sz="1800">
              <a:solidFill>
                <a:schemeClr val="dk1"/>
              </a:solidFill>
            </a:endParaRPr>
          </a:p>
          <a:p>
            <a:pPr indent="0" lvl="0" marL="0" rtl="0" algn="l">
              <a:spcBef>
                <a:spcPts val="0"/>
              </a:spcBef>
              <a:spcAft>
                <a:spcPts val="0"/>
              </a:spcAft>
              <a:buClr>
                <a:schemeClr val="dk1"/>
              </a:buClr>
              <a:buSzPts val="1100"/>
              <a:buFont typeface="Arial"/>
              <a:buNone/>
            </a:pPr>
            <a:r>
              <a:rPr b="1" lang="en-US" sz="1800">
                <a:solidFill>
                  <a:schemeClr val="dk1"/>
                </a:solidFill>
              </a:rPr>
              <a:t>Key MoE Training Systems</a:t>
            </a:r>
            <a:r>
              <a:rPr lang="en-US" sz="1800">
                <a:solidFill>
                  <a:schemeClr val="dk1"/>
                </a:solidFill>
              </a:rPr>
              <a:t>:</a:t>
            </a:r>
            <a:endParaRPr sz="1800">
              <a:solidFill>
                <a:schemeClr val="dk1"/>
              </a:solidFill>
            </a:endParaRPr>
          </a:p>
          <a:p>
            <a:pPr indent="-342900" lvl="0" marL="457200" rtl="0" algn="l">
              <a:lnSpc>
                <a:spcPct val="115000"/>
              </a:lnSpc>
              <a:spcBef>
                <a:spcPts val="1200"/>
              </a:spcBef>
              <a:spcAft>
                <a:spcPts val="0"/>
              </a:spcAft>
              <a:buClr>
                <a:schemeClr val="dk1"/>
              </a:buClr>
              <a:buSzPts val="1800"/>
              <a:buChar char="●"/>
            </a:pPr>
            <a:r>
              <a:rPr b="1" lang="en-US" sz="1800">
                <a:solidFill>
                  <a:schemeClr val="dk1"/>
                </a:solidFill>
              </a:rPr>
              <a:t>DeepSpeed MoE</a:t>
            </a:r>
            <a:r>
              <a:rPr lang="en-US" sz="1800">
                <a:solidFill>
                  <a:schemeClr val="dk1"/>
                </a:solidFill>
              </a:rPr>
              <a:t>:</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Optimized for large-scale training with flexible API and parallelism strategies (tensor, data, expert).</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Trained Z-code MoE (10B parameters) in 5x less time than a dense model.</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FastMoE</a:t>
            </a:r>
            <a:r>
              <a:rPr lang="en-US" sz="1800">
                <a:solidFill>
                  <a:schemeClr val="dk1"/>
                </a:solidFill>
              </a:rPr>
              <a:t>:</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Research tool demonstrating MoE training with data and expert parallelism, but lacks end-to-end training results.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Fairseq-MoE</a:t>
            </a:r>
            <a:r>
              <a:rPr lang="en-US" sz="1800">
                <a:solidFill>
                  <a:schemeClr val="dk1"/>
                </a:solidFill>
              </a:rPr>
              <a:t>:</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Provides a generic MoE training pipeline.</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Optimized by </a:t>
            </a:r>
            <a:r>
              <a:rPr b="1" lang="en-US" sz="1800">
                <a:solidFill>
                  <a:schemeClr val="dk1"/>
                </a:solidFill>
              </a:rPr>
              <a:t>Tutel</a:t>
            </a:r>
            <a:r>
              <a:rPr lang="en-US" sz="1800">
                <a:solidFill>
                  <a:schemeClr val="dk1"/>
                </a:solidFill>
              </a:rPr>
              <a:t>, achieving 40% faster performance.</a:t>
            </a:r>
            <a:endParaRPr sz="1800">
              <a:solidFill>
                <a:schemeClr val="dk1"/>
              </a:solidFill>
            </a:endParaRPr>
          </a:p>
          <a:p>
            <a:pPr indent="0" lvl="0" marL="0" rtl="0" algn="l">
              <a:spcBef>
                <a:spcPts val="1200"/>
              </a:spcBef>
              <a:spcAft>
                <a:spcPts val="0"/>
              </a:spcAft>
              <a:buNone/>
            </a:pPr>
            <a:r>
              <a:t/>
            </a:r>
            <a:endParaRPr b="1" sz="2600">
              <a:solidFill>
                <a:srgbClr val="E84B36"/>
              </a:solidFill>
            </a:endParaRPr>
          </a:p>
        </p:txBody>
      </p:sp>
      <p:sp>
        <p:nvSpPr>
          <p:cNvPr id="509" name="Google Shape;509;g300420fccb9_2_171"/>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g300420fccb9_2_187"/>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515" name="Google Shape;515;g300420fccb9_2_187"/>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516" name="Google Shape;516;g300420fccb9_2_187"/>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pic>
        <p:nvPicPr>
          <p:cNvPr descr="A close up of a logo&#10;&#10;Description automatically generated" id="517" name="Google Shape;517;g300420fccb9_2_187"/>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518" name="Google Shape;518;g300420fccb9_2_187"/>
          <p:cNvSpPr txBox="1"/>
          <p:nvPr/>
        </p:nvSpPr>
        <p:spPr>
          <a:xfrm>
            <a:off x="376810" y="204051"/>
            <a:ext cx="109101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b="1" lang="en-US" sz="2400">
                <a:solidFill>
                  <a:schemeClr val="lt1"/>
                </a:solidFill>
                <a:latin typeface="Roboto"/>
                <a:ea typeface="Roboto"/>
                <a:cs typeface="Roboto"/>
                <a:sym typeface="Roboto"/>
              </a:rPr>
              <a:t>DeepSpeed-MoE for NLG</a:t>
            </a:r>
            <a:endParaRPr b="1" sz="2400">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t/>
            </a:r>
            <a:endParaRPr b="1" sz="2400">
              <a:solidFill>
                <a:schemeClr val="lt1"/>
              </a:solidFill>
              <a:latin typeface="Roboto"/>
              <a:ea typeface="Roboto"/>
              <a:cs typeface="Roboto"/>
              <a:sym typeface="Roboto"/>
            </a:endParaRPr>
          </a:p>
        </p:txBody>
      </p:sp>
      <p:sp>
        <p:nvSpPr>
          <p:cNvPr id="519" name="Google Shape;519;g300420fccb9_2_187"/>
          <p:cNvSpPr txBox="1"/>
          <p:nvPr/>
        </p:nvSpPr>
        <p:spPr>
          <a:xfrm>
            <a:off x="376800" y="1242150"/>
            <a:ext cx="11228100" cy="482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600">
                <a:solidFill>
                  <a:srgbClr val="E84B36"/>
                </a:solidFill>
              </a:rPr>
              <a:t>DeepSpeed-MoE for NLG: Reducing the Training Cost of Language Models by 5 Times</a:t>
            </a:r>
            <a:endParaRPr b="1" sz="2600">
              <a:solidFill>
                <a:srgbClr val="E84B36"/>
              </a:solidFill>
            </a:endParaRPr>
          </a:p>
          <a:p>
            <a:pPr indent="0" lvl="0" marL="0" rtl="0" algn="l">
              <a:spcBef>
                <a:spcPts val="0"/>
              </a:spcBef>
              <a:spcAft>
                <a:spcPts val="0"/>
              </a:spcAft>
              <a:buNone/>
            </a:pPr>
            <a:r>
              <a:t/>
            </a:r>
            <a:endParaRPr b="1" sz="2600">
              <a:solidFill>
                <a:srgbClr val="E84B36"/>
              </a:solidFill>
            </a:endParaRPr>
          </a:p>
          <a:p>
            <a:pPr indent="0" lvl="0" marL="0" rtl="0" algn="l">
              <a:spcBef>
                <a:spcPts val="0"/>
              </a:spcBef>
              <a:spcAft>
                <a:spcPts val="0"/>
              </a:spcAft>
              <a:buNone/>
            </a:pPr>
            <a:r>
              <a:rPr lang="en-US" sz="1800">
                <a:solidFill>
                  <a:schemeClr val="dk1"/>
                </a:solidFill>
              </a:rPr>
              <a:t>Autoregressive NLG models excel at tasks like document summarization, headline generation, question answering, and even code generation.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US" sz="1800">
                <a:solidFill>
                  <a:schemeClr val="dk1"/>
                </a:solidFill>
              </a:rPr>
              <a:t>However, their training requires significant compute and energy.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US" sz="1800">
                <a:solidFill>
                  <a:schemeClr val="dk1"/>
                </a:solidFill>
              </a:rPr>
              <a:t>By using Mixture of Experts (MoE), we can either enhance model quality without increasing training costs or reduce training costs by 5x while maintaining the same performance as dense models.</a:t>
            </a:r>
            <a:endParaRPr sz="1800">
              <a:solidFill>
                <a:schemeClr val="dk1"/>
              </a:solidFill>
            </a:endParaRPr>
          </a:p>
        </p:txBody>
      </p:sp>
      <p:sp>
        <p:nvSpPr>
          <p:cNvPr id="520" name="Google Shape;520;g300420fccb9_2_187"/>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g300420fccb9_2_198"/>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526" name="Google Shape;526;g300420fccb9_2_198"/>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527" name="Google Shape;527;g300420fccb9_2_198"/>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pic>
        <p:nvPicPr>
          <p:cNvPr descr="A close up of a logo&#10;&#10;Description automatically generated" id="528" name="Google Shape;528;g300420fccb9_2_198"/>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529" name="Google Shape;529;g300420fccb9_2_198"/>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latin typeface="Roboto"/>
                <a:ea typeface="Roboto"/>
                <a:cs typeface="Roboto"/>
                <a:sym typeface="Roboto"/>
              </a:rPr>
              <a:t>DeepSpeed-MoE for NLG</a:t>
            </a:r>
            <a:endParaRPr b="1" i="0" sz="2400" u="none" cap="none" strike="noStrike">
              <a:solidFill>
                <a:schemeClr val="lt1"/>
              </a:solidFill>
              <a:latin typeface="Roboto"/>
              <a:ea typeface="Roboto"/>
              <a:cs typeface="Roboto"/>
              <a:sym typeface="Roboto"/>
            </a:endParaRPr>
          </a:p>
        </p:txBody>
      </p:sp>
      <p:sp>
        <p:nvSpPr>
          <p:cNvPr id="530" name="Google Shape;530;g300420fccb9_2_198"/>
          <p:cNvSpPr txBox="1"/>
          <p:nvPr/>
        </p:nvSpPr>
        <p:spPr>
          <a:xfrm>
            <a:off x="376800" y="1242150"/>
            <a:ext cx="11228100" cy="482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600">
                <a:solidFill>
                  <a:srgbClr val="E84B36"/>
                </a:solidFill>
              </a:rPr>
              <a:t>MoE based NLG Model Architecture</a:t>
            </a:r>
            <a:endParaRPr b="1" sz="2600">
              <a:solidFill>
                <a:srgbClr val="E84B36"/>
              </a:solidFill>
            </a:endParaRPr>
          </a:p>
          <a:p>
            <a:pPr indent="-342900" lvl="0" marL="457200" rtl="0" algn="l">
              <a:lnSpc>
                <a:spcPct val="115000"/>
              </a:lnSpc>
              <a:spcBef>
                <a:spcPts val="1200"/>
              </a:spcBef>
              <a:spcAft>
                <a:spcPts val="0"/>
              </a:spcAft>
              <a:buClr>
                <a:schemeClr val="dk1"/>
              </a:buClr>
              <a:buSzPts val="1800"/>
              <a:buChar char="●"/>
            </a:pPr>
            <a:r>
              <a:rPr b="1" lang="en-US" sz="1800">
                <a:solidFill>
                  <a:schemeClr val="dk1"/>
                </a:solidFill>
              </a:rPr>
              <a:t>Model Selection</a:t>
            </a:r>
            <a:r>
              <a:rPr lang="en-US" sz="1800">
                <a:solidFill>
                  <a:schemeClr val="dk1"/>
                </a:solidFill>
              </a:rPr>
              <a:t>:</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b="1" lang="en-US" sz="1800">
                <a:solidFill>
                  <a:schemeClr val="dk1"/>
                </a:solidFill>
              </a:rPr>
              <a:t>350M</a:t>
            </a:r>
            <a:r>
              <a:rPr lang="en-US" sz="1800">
                <a:solidFill>
                  <a:schemeClr val="dk1"/>
                </a:solidFill>
              </a:rPr>
              <a:t>: 24 layers, 1024 hidden size, 16 attention heads</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b="1" lang="en-US" sz="1800">
                <a:solidFill>
                  <a:schemeClr val="dk1"/>
                </a:solidFill>
              </a:rPr>
              <a:t>1.3B</a:t>
            </a:r>
            <a:r>
              <a:rPr lang="en-US" sz="1800">
                <a:solidFill>
                  <a:schemeClr val="dk1"/>
                </a:solidFill>
              </a:rPr>
              <a:t>: 24 layers, 2048 hidden size, 16 attention heads</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b="1" lang="en-US" sz="1800">
                <a:solidFill>
                  <a:schemeClr val="dk1"/>
                </a:solidFill>
              </a:rPr>
              <a:t>6.7B</a:t>
            </a:r>
            <a:r>
              <a:rPr lang="en-US" sz="1800">
                <a:solidFill>
                  <a:schemeClr val="dk1"/>
                </a:solidFill>
              </a:rPr>
              <a:t>: 32 layers, 4096 hidden size, 32 attention heads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MoE Integration</a:t>
            </a:r>
            <a:r>
              <a:rPr lang="en-US" sz="1800">
                <a:solidFill>
                  <a:schemeClr val="dk1"/>
                </a:solidFill>
              </a:rPr>
              <a:t>:</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b="1" lang="en-US" sz="1800">
                <a:solidFill>
                  <a:schemeClr val="dk1"/>
                </a:solidFill>
              </a:rPr>
              <a:t>350M+MoE-128</a:t>
            </a:r>
            <a:r>
              <a:rPr lang="en-US" sz="1800">
                <a:solidFill>
                  <a:schemeClr val="dk1"/>
                </a:solidFill>
              </a:rPr>
              <a:t> &amp; </a:t>
            </a:r>
            <a:r>
              <a:rPr b="1" lang="en-US" sz="1800">
                <a:solidFill>
                  <a:schemeClr val="dk1"/>
                </a:solidFill>
              </a:rPr>
              <a:t>1.3B+MoE-128</a:t>
            </a:r>
            <a:r>
              <a:rPr lang="en-US" sz="1800">
                <a:solidFill>
                  <a:schemeClr val="dk1"/>
                </a:solidFill>
              </a:rPr>
              <a:t>:</a:t>
            </a:r>
            <a:endParaRPr sz="1800">
              <a:solidFill>
                <a:schemeClr val="dk1"/>
              </a:solidFill>
            </a:endParaRPr>
          </a:p>
          <a:p>
            <a:pPr indent="-342900" lvl="2" marL="1371600" rtl="0" algn="l">
              <a:lnSpc>
                <a:spcPct val="115000"/>
              </a:lnSpc>
              <a:spcBef>
                <a:spcPts val="0"/>
              </a:spcBef>
              <a:spcAft>
                <a:spcPts val="0"/>
              </a:spcAft>
              <a:buClr>
                <a:schemeClr val="dk1"/>
              </a:buClr>
              <a:buSzPts val="1800"/>
              <a:buChar char="■"/>
            </a:pPr>
            <a:r>
              <a:rPr lang="en-US" sz="1800">
                <a:solidFill>
                  <a:schemeClr val="dk1"/>
                </a:solidFill>
              </a:rPr>
              <a:t>Base models with 128 experts added on every other feedforward layer (12 MoE layers).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Gating Function</a:t>
            </a:r>
            <a:r>
              <a:rPr lang="en-US" sz="1800">
                <a:solidFill>
                  <a:schemeClr val="dk1"/>
                </a:solidFill>
              </a:rPr>
              <a:t>:</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Activates a subset of experts per token.</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b="1" lang="en-US" sz="1800">
                <a:solidFill>
                  <a:schemeClr val="dk1"/>
                </a:solidFill>
              </a:rPr>
              <a:t>Top-1 Expert Selection</a:t>
            </a:r>
            <a:r>
              <a:rPr lang="en-US" sz="1800">
                <a:solidFill>
                  <a:schemeClr val="dk1"/>
                </a:solidFill>
              </a:rPr>
              <a:t>: Matches computation cost of dense models.</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b="1" lang="en-US" sz="1800">
                <a:solidFill>
                  <a:schemeClr val="dk1"/>
                </a:solidFill>
              </a:rPr>
              <a:t>Top-2 Gating</a:t>
            </a:r>
            <a:r>
              <a:rPr lang="en-US" sz="1800">
                <a:solidFill>
                  <a:schemeClr val="dk1"/>
                </a:solidFill>
              </a:rPr>
              <a:t>: Improves convergence but adds significant overhead.</a:t>
            </a:r>
            <a:endParaRPr sz="1800">
              <a:solidFill>
                <a:schemeClr val="dk1"/>
              </a:solidFill>
            </a:endParaRPr>
          </a:p>
          <a:p>
            <a:pPr indent="0" lvl="0" marL="0" rtl="0" algn="l">
              <a:spcBef>
                <a:spcPts val="1200"/>
              </a:spcBef>
              <a:spcAft>
                <a:spcPts val="0"/>
              </a:spcAft>
              <a:buNone/>
            </a:pPr>
            <a:r>
              <a:t/>
            </a:r>
            <a:endParaRPr b="1" sz="2600">
              <a:solidFill>
                <a:srgbClr val="E84B36"/>
              </a:solidFill>
            </a:endParaRPr>
          </a:p>
        </p:txBody>
      </p:sp>
      <p:sp>
        <p:nvSpPr>
          <p:cNvPr id="531" name="Google Shape;531;g300420fccb9_2_198"/>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g300175e8045_0_90"/>
          <p:cNvSpPr txBox="1"/>
          <p:nvPr>
            <p:ph idx="1" type="body"/>
          </p:nvPr>
        </p:nvSpPr>
        <p:spPr>
          <a:xfrm>
            <a:off x="376809" y="1334279"/>
            <a:ext cx="11177400" cy="4821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600">
                <a:solidFill>
                  <a:srgbClr val="E84B36"/>
                </a:solidFill>
                <a:latin typeface="Arial"/>
                <a:ea typeface="Arial"/>
                <a:cs typeface="Arial"/>
                <a:sym typeface="Arial"/>
              </a:rPr>
              <a:t>Outline</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SzPts val="2000"/>
              <a:buNone/>
            </a:pPr>
            <a:r>
              <a:t/>
            </a:r>
            <a:endParaRPr sz="1800">
              <a:latin typeface="Arial"/>
              <a:ea typeface="Arial"/>
              <a:cs typeface="Arial"/>
              <a:sym typeface="Arial"/>
            </a:endParaRPr>
          </a:p>
          <a:p>
            <a:pPr indent="0" lvl="0" marL="0" rtl="0" algn="l">
              <a:lnSpc>
                <a:spcPct val="100000"/>
              </a:lnSpc>
              <a:spcBef>
                <a:spcPts val="0"/>
              </a:spcBef>
              <a:spcAft>
                <a:spcPts val="0"/>
              </a:spcAft>
              <a:buSzPts val="3000"/>
              <a:buNone/>
            </a:pPr>
            <a:r>
              <a:rPr lang="en-US" sz="1800">
                <a:latin typeface="Arial"/>
                <a:ea typeface="Arial"/>
                <a:cs typeface="Arial"/>
                <a:sym typeface="Arial"/>
              </a:rPr>
              <a:t>To understand MoE models better, this presentation will walk you through two papers:</a:t>
            </a:r>
            <a:endParaRPr sz="1800">
              <a:latin typeface="Arial"/>
              <a:ea typeface="Arial"/>
              <a:cs typeface="Arial"/>
              <a:sym typeface="Arial"/>
            </a:endParaRPr>
          </a:p>
          <a:p>
            <a:pPr indent="0" lvl="0" marL="0" rtl="0" algn="l">
              <a:lnSpc>
                <a:spcPct val="100000"/>
              </a:lnSpc>
              <a:spcBef>
                <a:spcPts val="0"/>
              </a:spcBef>
              <a:spcAft>
                <a:spcPts val="0"/>
              </a:spcAft>
              <a:buSzPts val="3000"/>
              <a:buNone/>
            </a:pPr>
            <a:r>
              <a:t/>
            </a:r>
            <a:endParaRPr sz="1800">
              <a:latin typeface="Arial"/>
              <a:ea typeface="Arial"/>
              <a:cs typeface="Arial"/>
              <a:sym typeface="Arial"/>
            </a:endParaRPr>
          </a:p>
          <a:p>
            <a:pPr indent="-342900" lvl="0" marL="457200" rtl="0" algn="l">
              <a:lnSpc>
                <a:spcPct val="100000"/>
              </a:lnSpc>
              <a:spcBef>
                <a:spcPts val="0"/>
              </a:spcBef>
              <a:spcAft>
                <a:spcPts val="0"/>
              </a:spcAft>
              <a:buSzPts val="1800"/>
              <a:buChar char="-"/>
            </a:pPr>
            <a:r>
              <a:rPr b="1" lang="en-US" sz="1800">
                <a:latin typeface="Arial"/>
                <a:ea typeface="Arial"/>
                <a:cs typeface="Arial"/>
                <a:sym typeface="Arial"/>
              </a:rPr>
              <a:t>Outrageously Large Neural Networks: The Sparsely-Gated Mixture-of-Experts Layer: </a:t>
            </a:r>
            <a:r>
              <a:rPr lang="en-US" sz="1800">
                <a:latin typeface="Arial"/>
                <a:ea typeface="Arial"/>
                <a:cs typeface="Arial"/>
                <a:sym typeface="Arial"/>
              </a:rPr>
              <a:t>This paper explores the foundational MoE architecture and the concept of sparse gating.</a:t>
            </a:r>
            <a:endParaRPr sz="1800">
              <a:latin typeface="Arial"/>
              <a:ea typeface="Arial"/>
              <a:cs typeface="Arial"/>
              <a:sym typeface="Arial"/>
            </a:endParaRPr>
          </a:p>
          <a:p>
            <a:pPr indent="0" lvl="0" marL="0" rtl="0" algn="l">
              <a:lnSpc>
                <a:spcPct val="100000"/>
              </a:lnSpc>
              <a:spcBef>
                <a:spcPts val="0"/>
              </a:spcBef>
              <a:spcAft>
                <a:spcPts val="0"/>
              </a:spcAft>
              <a:buNone/>
            </a:pPr>
            <a:r>
              <a:t/>
            </a:r>
            <a:endParaRPr sz="1800">
              <a:latin typeface="Arial"/>
              <a:ea typeface="Arial"/>
              <a:cs typeface="Arial"/>
              <a:sym typeface="Arial"/>
            </a:endParaRPr>
          </a:p>
          <a:p>
            <a:pPr indent="-342900" lvl="0" marL="457200" rtl="0" algn="l">
              <a:lnSpc>
                <a:spcPct val="100000"/>
              </a:lnSpc>
              <a:spcBef>
                <a:spcPts val="0"/>
              </a:spcBef>
              <a:spcAft>
                <a:spcPts val="0"/>
              </a:spcAft>
              <a:buSzPts val="1800"/>
              <a:buChar char="-"/>
            </a:pPr>
            <a:r>
              <a:rPr b="1" lang="en-US" sz="1800">
                <a:latin typeface="Arial"/>
                <a:ea typeface="Arial"/>
                <a:cs typeface="Arial"/>
                <a:sym typeface="Arial"/>
              </a:rPr>
              <a:t>DeepSpeed-MoE: Advancing Mixture-of-Experts Inference and Training to Power Next-Generation AI Scale: </a:t>
            </a:r>
            <a:r>
              <a:rPr lang="en-US" sz="1800">
                <a:latin typeface="Arial"/>
                <a:ea typeface="Arial"/>
                <a:cs typeface="Arial"/>
                <a:sym typeface="Arial"/>
              </a:rPr>
              <a:t>This paper focuses on the system-level optimizations that make the training and inference of these large MoE models more efficient at scale.</a:t>
            </a:r>
            <a:endParaRPr sz="1800">
              <a:latin typeface="Arial"/>
              <a:ea typeface="Arial"/>
              <a:cs typeface="Arial"/>
              <a:sym typeface="Arial"/>
            </a:endParaRPr>
          </a:p>
          <a:p>
            <a:pPr indent="0" lvl="0" marL="0" rtl="0" algn="l">
              <a:lnSpc>
                <a:spcPct val="100000"/>
              </a:lnSpc>
              <a:spcBef>
                <a:spcPts val="0"/>
              </a:spcBef>
              <a:spcAft>
                <a:spcPts val="0"/>
              </a:spcAft>
              <a:buSzPts val="3000"/>
              <a:buNone/>
            </a:pPr>
            <a:r>
              <a:t/>
            </a:r>
            <a:endParaRPr sz="1800">
              <a:latin typeface="Arial"/>
              <a:ea typeface="Arial"/>
              <a:cs typeface="Arial"/>
              <a:sym typeface="Arial"/>
            </a:endParaRPr>
          </a:p>
          <a:p>
            <a:pPr indent="0" lvl="0" marL="0" rtl="0" algn="l">
              <a:lnSpc>
                <a:spcPct val="100000"/>
              </a:lnSpc>
              <a:spcBef>
                <a:spcPts val="0"/>
              </a:spcBef>
              <a:spcAft>
                <a:spcPts val="0"/>
              </a:spcAft>
              <a:buSzPts val="3000"/>
              <a:buNone/>
            </a:pPr>
            <a:r>
              <a:rPr lang="en-US" sz="1800">
                <a:latin typeface="Arial"/>
                <a:ea typeface="Arial"/>
                <a:cs typeface="Arial"/>
                <a:sym typeface="Arial"/>
              </a:rPr>
              <a:t>And we go through some exciting new directions at the end as well!</a:t>
            </a:r>
            <a:endParaRPr sz="1800">
              <a:latin typeface="Arial"/>
              <a:ea typeface="Arial"/>
              <a:cs typeface="Arial"/>
              <a:sym typeface="Arial"/>
            </a:endParaRPr>
          </a:p>
        </p:txBody>
      </p:sp>
      <p:sp>
        <p:nvSpPr>
          <p:cNvPr id="118" name="Google Shape;118;g300175e8045_0_90"/>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19" name="Google Shape;119;g300175e8045_0_90"/>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20" name="Google Shape;120;g300175e8045_0_90"/>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121" name="Google Shape;121;g300175e8045_0_90"/>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122" name="Google Shape;122;g300175e8045_0_90"/>
          <p:cNvSpPr txBox="1"/>
          <p:nvPr/>
        </p:nvSpPr>
        <p:spPr>
          <a:xfrm>
            <a:off x="376810" y="204051"/>
            <a:ext cx="10910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3200">
                <a:solidFill>
                  <a:schemeClr val="lt1"/>
                </a:solidFill>
                <a:latin typeface="Roboto"/>
                <a:ea typeface="Roboto"/>
                <a:cs typeface="Roboto"/>
                <a:sym typeface="Roboto"/>
              </a:rPr>
              <a:t>Introduction</a:t>
            </a:r>
            <a:endParaRPr b="1" i="0" sz="3200" u="none" cap="none" strike="noStrike">
              <a:solidFill>
                <a:schemeClr val="lt1"/>
              </a:solidFill>
              <a:latin typeface="Roboto"/>
              <a:ea typeface="Roboto"/>
              <a:cs typeface="Roboto"/>
              <a:sym typeface="Roboto"/>
            </a:endParaRPr>
          </a:p>
        </p:txBody>
      </p:sp>
      <p:sp>
        <p:nvSpPr>
          <p:cNvPr id="123" name="Google Shape;123;g300175e8045_0_90"/>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g300420fccb9_2_221"/>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537" name="Google Shape;537;g300420fccb9_2_221"/>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538" name="Google Shape;538;g300420fccb9_2_221"/>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pic>
        <p:nvPicPr>
          <p:cNvPr descr="A close up of a logo&#10;&#10;Description automatically generated" id="539" name="Google Shape;539;g300420fccb9_2_221"/>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540" name="Google Shape;540;g300420fccb9_2_221"/>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latin typeface="Roboto"/>
                <a:ea typeface="Roboto"/>
                <a:cs typeface="Roboto"/>
                <a:sym typeface="Roboto"/>
              </a:rPr>
              <a:t>DeepSpeed-MoE for NLG</a:t>
            </a:r>
            <a:endParaRPr b="1" i="0" sz="2400" u="none" cap="none" strike="noStrike">
              <a:solidFill>
                <a:schemeClr val="lt1"/>
              </a:solidFill>
              <a:latin typeface="Roboto"/>
              <a:ea typeface="Roboto"/>
              <a:cs typeface="Roboto"/>
              <a:sym typeface="Roboto"/>
            </a:endParaRPr>
          </a:p>
        </p:txBody>
      </p:sp>
      <p:sp>
        <p:nvSpPr>
          <p:cNvPr id="541" name="Google Shape;541;g300420fccb9_2_221"/>
          <p:cNvSpPr txBox="1"/>
          <p:nvPr/>
        </p:nvSpPr>
        <p:spPr>
          <a:xfrm>
            <a:off x="376800" y="1242150"/>
            <a:ext cx="11228100" cy="482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600">
                <a:solidFill>
                  <a:srgbClr val="E84B36"/>
                </a:solidFill>
              </a:rPr>
              <a:t>Training and Evaluation Settings</a:t>
            </a:r>
            <a:endParaRPr b="1" sz="2600">
              <a:solidFill>
                <a:srgbClr val="E84B36"/>
              </a:solidFill>
            </a:endParaRPr>
          </a:p>
          <a:p>
            <a:pPr indent="0" lvl="0" marL="0" rtl="0" algn="l">
              <a:spcBef>
                <a:spcPts val="0"/>
              </a:spcBef>
              <a:spcAft>
                <a:spcPts val="0"/>
              </a:spcAft>
              <a:buNone/>
            </a:pPr>
            <a:r>
              <a:t/>
            </a:r>
            <a:endParaRPr b="1" sz="2600">
              <a:solidFill>
                <a:srgbClr val="E84B36"/>
              </a:solidFill>
            </a:endParaRPr>
          </a:p>
          <a:p>
            <a:pPr indent="0" lvl="0" marL="0" rtl="0" algn="l">
              <a:spcBef>
                <a:spcPts val="0"/>
              </a:spcBef>
              <a:spcAft>
                <a:spcPts val="0"/>
              </a:spcAft>
              <a:buNone/>
            </a:pPr>
            <a:r>
              <a:rPr b="1" lang="en-US" sz="1800">
                <a:solidFill>
                  <a:schemeClr val="dk1"/>
                </a:solidFill>
              </a:rPr>
              <a:t>Pre-training Environment</a:t>
            </a:r>
            <a:r>
              <a:rPr lang="en-US" sz="1800">
                <a:solidFill>
                  <a:schemeClr val="dk1"/>
                </a:solidFill>
              </a:rPr>
              <a:t>:</a:t>
            </a:r>
            <a:endParaRPr sz="1800">
              <a:solidFill>
                <a:schemeClr val="dk1"/>
              </a:solidFill>
            </a:endParaRPr>
          </a:p>
          <a:p>
            <a:pPr indent="-342900" lvl="0" marL="457200" rtl="0" algn="l">
              <a:lnSpc>
                <a:spcPct val="115000"/>
              </a:lnSpc>
              <a:spcBef>
                <a:spcPts val="1200"/>
              </a:spcBef>
              <a:spcAft>
                <a:spcPts val="0"/>
              </a:spcAft>
              <a:buClr>
                <a:schemeClr val="dk1"/>
              </a:buClr>
              <a:buSzPts val="1800"/>
              <a:buChar char="●"/>
            </a:pPr>
            <a:r>
              <a:rPr lang="en-US" sz="1800">
                <a:solidFill>
                  <a:schemeClr val="dk1"/>
                </a:solidFill>
              </a:rPr>
              <a:t>Conducted on 128 Ampere A100 GPUs (Azure ND A100 instances).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Leveraged optimized Azure HPC docker images with NCCL, Mellanox OFED, Sharp, and CUDA.</a:t>
            </a:r>
            <a:endParaRPr sz="1800">
              <a:solidFill>
                <a:schemeClr val="dk1"/>
              </a:solidFill>
            </a:endParaRPr>
          </a:p>
          <a:p>
            <a:pPr indent="0" lvl="0" marL="0" rtl="0" algn="l">
              <a:lnSpc>
                <a:spcPct val="115000"/>
              </a:lnSpc>
              <a:spcBef>
                <a:spcPts val="1200"/>
              </a:spcBef>
              <a:spcAft>
                <a:spcPts val="0"/>
              </a:spcAft>
              <a:buNone/>
            </a:pPr>
            <a:r>
              <a:rPr b="1" lang="en-US" sz="1800">
                <a:solidFill>
                  <a:schemeClr val="dk1"/>
                </a:solidFill>
              </a:rPr>
              <a:t>DeepSpeed</a:t>
            </a:r>
            <a:r>
              <a:rPr lang="en-US" sz="1800">
                <a:solidFill>
                  <a:schemeClr val="dk1"/>
                </a:solidFill>
              </a:rPr>
              <a:t>:</a:t>
            </a:r>
            <a:endParaRPr sz="1800">
              <a:solidFill>
                <a:schemeClr val="dk1"/>
              </a:solidFill>
            </a:endParaRPr>
          </a:p>
          <a:p>
            <a:pPr indent="-342900" lvl="0" marL="457200" rtl="0" algn="l">
              <a:lnSpc>
                <a:spcPct val="115000"/>
              </a:lnSpc>
              <a:spcBef>
                <a:spcPts val="1200"/>
              </a:spcBef>
              <a:spcAft>
                <a:spcPts val="0"/>
              </a:spcAft>
              <a:buClr>
                <a:schemeClr val="dk1"/>
              </a:buClr>
              <a:buSzPts val="1800"/>
              <a:buChar char="●"/>
            </a:pPr>
            <a:r>
              <a:rPr lang="en-US" sz="1800">
                <a:solidFill>
                  <a:schemeClr val="dk1"/>
                </a:solidFill>
              </a:rPr>
              <a:t>Combines data parallel and expert parallel training to efficiently scale MoE models.</a:t>
            </a:r>
            <a:endParaRPr sz="1800">
              <a:solidFill>
                <a:schemeClr val="dk1"/>
              </a:solidFill>
            </a:endParaRPr>
          </a:p>
          <a:p>
            <a:pPr indent="0" lvl="0" marL="0" rtl="0" algn="l">
              <a:lnSpc>
                <a:spcPct val="115000"/>
              </a:lnSpc>
              <a:spcBef>
                <a:spcPts val="1200"/>
              </a:spcBef>
              <a:spcAft>
                <a:spcPts val="0"/>
              </a:spcAft>
              <a:buNone/>
            </a:pPr>
            <a:r>
              <a:rPr b="1" lang="en-US" sz="1800">
                <a:solidFill>
                  <a:schemeClr val="dk1"/>
                </a:solidFill>
              </a:rPr>
              <a:t>Training Data</a:t>
            </a:r>
            <a:r>
              <a:rPr lang="en-US" sz="1800">
                <a:solidFill>
                  <a:schemeClr val="dk1"/>
                </a:solidFill>
              </a:rPr>
              <a:t>:</a:t>
            </a:r>
            <a:endParaRPr sz="1800">
              <a:solidFill>
                <a:schemeClr val="dk1"/>
              </a:solidFill>
            </a:endParaRPr>
          </a:p>
          <a:p>
            <a:pPr indent="-342900" lvl="0" marL="457200" rtl="0" algn="l">
              <a:lnSpc>
                <a:spcPct val="115000"/>
              </a:lnSpc>
              <a:spcBef>
                <a:spcPts val="1200"/>
              </a:spcBef>
              <a:spcAft>
                <a:spcPts val="0"/>
              </a:spcAft>
              <a:buClr>
                <a:schemeClr val="dk1"/>
              </a:buClr>
              <a:buSzPts val="1800"/>
              <a:buChar char="●"/>
            </a:pPr>
            <a:r>
              <a:rPr lang="en-US" sz="1800">
                <a:solidFill>
                  <a:schemeClr val="dk1"/>
                </a:solidFill>
              </a:rPr>
              <a:t>Used the same dataset as the MT-NLG model.</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Both dense and MoE models trained on 300B tokens for fair comparison.</a:t>
            </a:r>
            <a:endParaRPr sz="1800">
              <a:solidFill>
                <a:schemeClr val="dk1"/>
              </a:solidFill>
            </a:endParaRPr>
          </a:p>
          <a:p>
            <a:pPr indent="0" lvl="0" marL="0" rtl="0" algn="l">
              <a:spcBef>
                <a:spcPts val="1200"/>
              </a:spcBef>
              <a:spcAft>
                <a:spcPts val="0"/>
              </a:spcAft>
              <a:buNone/>
            </a:pPr>
            <a:r>
              <a:t/>
            </a:r>
            <a:endParaRPr b="1" sz="2600">
              <a:solidFill>
                <a:srgbClr val="E84B36"/>
              </a:solidFill>
            </a:endParaRPr>
          </a:p>
        </p:txBody>
      </p:sp>
      <p:sp>
        <p:nvSpPr>
          <p:cNvPr id="542" name="Google Shape;542;g300420fccb9_2_221"/>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g300420fccb9_2_211"/>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548" name="Google Shape;548;g300420fccb9_2_211"/>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549" name="Google Shape;549;g300420fccb9_2_211"/>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pic>
        <p:nvPicPr>
          <p:cNvPr descr="A close up of a logo&#10;&#10;Description automatically generated" id="550" name="Google Shape;550;g300420fccb9_2_211"/>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551" name="Google Shape;551;g300420fccb9_2_211"/>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latin typeface="Roboto"/>
                <a:ea typeface="Roboto"/>
                <a:cs typeface="Roboto"/>
                <a:sym typeface="Roboto"/>
              </a:rPr>
              <a:t>DeepSpeed-MoE for NLG</a:t>
            </a:r>
            <a:endParaRPr b="1" i="0" sz="2400" u="none" cap="none" strike="noStrike">
              <a:solidFill>
                <a:schemeClr val="lt1"/>
              </a:solidFill>
              <a:latin typeface="Roboto"/>
              <a:ea typeface="Roboto"/>
              <a:cs typeface="Roboto"/>
              <a:sym typeface="Roboto"/>
            </a:endParaRPr>
          </a:p>
        </p:txBody>
      </p:sp>
      <p:sp>
        <p:nvSpPr>
          <p:cNvPr id="552" name="Google Shape;552;g300420fccb9_2_211"/>
          <p:cNvSpPr txBox="1"/>
          <p:nvPr/>
        </p:nvSpPr>
        <p:spPr>
          <a:xfrm>
            <a:off x="376800" y="1242150"/>
            <a:ext cx="11228100" cy="482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1" sz="2600">
              <a:solidFill>
                <a:srgbClr val="E84B36"/>
              </a:solidFill>
            </a:endParaRPr>
          </a:p>
        </p:txBody>
      </p:sp>
      <p:pic>
        <p:nvPicPr>
          <p:cNvPr id="553" name="Google Shape;553;g300420fccb9_2_211"/>
          <p:cNvPicPr preferRelativeResize="0"/>
          <p:nvPr/>
        </p:nvPicPr>
        <p:blipFill>
          <a:blip r:embed="rId4">
            <a:alphaModFix/>
          </a:blip>
          <a:stretch>
            <a:fillRect/>
          </a:stretch>
        </p:blipFill>
        <p:spPr>
          <a:xfrm>
            <a:off x="1470250" y="1934299"/>
            <a:ext cx="8862771" cy="3524025"/>
          </a:xfrm>
          <a:prstGeom prst="rect">
            <a:avLst/>
          </a:prstGeom>
          <a:noFill/>
          <a:ln>
            <a:noFill/>
          </a:ln>
        </p:spPr>
      </p:pic>
      <p:sp>
        <p:nvSpPr>
          <p:cNvPr id="554" name="Google Shape;554;g300420fccb9_2_211"/>
          <p:cNvSpPr txBox="1"/>
          <p:nvPr/>
        </p:nvSpPr>
        <p:spPr>
          <a:xfrm>
            <a:off x="376800" y="1122850"/>
            <a:ext cx="8723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solidFill>
                  <a:srgbClr val="E84B36"/>
                </a:solidFill>
              </a:rPr>
              <a:t>Training and Evaluation Settings</a:t>
            </a:r>
            <a:endParaRPr b="1" sz="2600">
              <a:solidFill>
                <a:srgbClr val="E84B36"/>
              </a:solidFill>
            </a:endParaRPr>
          </a:p>
        </p:txBody>
      </p:sp>
      <p:sp>
        <p:nvSpPr>
          <p:cNvPr id="555" name="Google Shape;555;g300420fccb9_2_211"/>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g300420fccb9_2_235"/>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561" name="Google Shape;561;g300420fccb9_2_235"/>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562" name="Google Shape;562;g300420fccb9_2_235"/>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pic>
        <p:nvPicPr>
          <p:cNvPr descr="A close up of a logo&#10;&#10;Description automatically generated" id="563" name="Google Shape;563;g300420fccb9_2_235"/>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564" name="Google Shape;564;g300420fccb9_2_235"/>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latin typeface="Roboto"/>
                <a:ea typeface="Roboto"/>
                <a:cs typeface="Roboto"/>
                <a:sym typeface="Roboto"/>
              </a:rPr>
              <a:t>DeepSpeed-MoE for NLG</a:t>
            </a:r>
            <a:endParaRPr b="1" i="0" sz="2400" u="none" cap="none" strike="noStrike">
              <a:solidFill>
                <a:schemeClr val="lt1"/>
              </a:solidFill>
              <a:latin typeface="Roboto"/>
              <a:ea typeface="Roboto"/>
              <a:cs typeface="Roboto"/>
              <a:sym typeface="Roboto"/>
            </a:endParaRPr>
          </a:p>
        </p:txBody>
      </p:sp>
      <p:sp>
        <p:nvSpPr>
          <p:cNvPr id="565" name="Google Shape;565;g300420fccb9_2_235"/>
          <p:cNvSpPr txBox="1"/>
          <p:nvPr/>
        </p:nvSpPr>
        <p:spPr>
          <a:xfrm>
            <a:off x="376800" y="1986575"/>
            <a:ext cx="5652000" cy="4076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t/>
            </a:r>
            <a:endParaRPr b="1" sz="1800">
              <a:solidFill>
                <a:schemeClr val="dk1"/>
              </a:solidFill>
            </a:endParaRPr>
          </a:p>
          <a:p>
            <a:pPr indent="-342900" lvl="0" marL="457200" rtl="0" algn="l">
              <a:lnSpc>
                <a:spcPct val="115000"/>
              </a:lnSpc>
              <a:spcBef>
                <a:spcPts val="1200"/>
              </a:spcBef>
              <a:spcAft>
                <a:spcPts val="0"/>
              </a:spcAft>
              <a:buClr>
                <a:schemeClr val="dk1"/>
              </a:buClr>
              <a:buSzPts val="1800"/>
              <a:buChar char="●"/>
            </a:pPr>
            <a:r>
              <a:rPr b="1" lang="en-US" sz="1800">
                <a:solidFill>
                  <a:schemeClr val="dk1"/>
                </a:solidFill>
              </a:rPr>
              <a:t>MoE Models Show Superior Validation Loss</a:t>
            </a:r>
            <a:r>
              <a:rPr lang="en-US" sz="1800">
                <a:solidFill>
                  <a:schemeClr val="dk1"/>
                </a:solidFill>
              </a:rPr>
              <a:t>:</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b="1" lang="en-US" sz="1800">
                <a:solidFill>
                  <a:schemeClr val="dk1"/>
                </a:solidFill>
              </a:rPr>
              <a:t>350M+MoE-128</a:t>
            </a:r>
            <a:r>
              <a:rPr lang="en-US" sz="1800">
                <a:solidFill>
                  <a:schemeClr val="dk1"/>
                </a:solidFill>
              </a:rPr>
              <a:t> achieves validation loss on par with the </a:t>
            </a:r>
            <a:r>
              <a:rPr b="1" lang="en-US" sz="1800">
                <a:solidFill>
                  <a:schemeClr val="dk1"/>
                </a:solidFill>
              </a:rPr>
              <a:t>1.3B dense model</a:t>
            </a:r>
            <a:r>
              <a:rPr lang="en-US" sz="1800">
                <a:solidFill>
                  <a:schemeClr val="dk1"/>
                </a:solidFill>
              </a:rPr>
              <a:t> (4x larger base).</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b="1" lang="en-US" sz="1800">
                <a:solidFill>
                  <a:schemeClr val="dk1"/>
                </a:solidFill>
              </a:rPr>
              <a:t>1.3B+MoE-128</a:t>
            </a:r>
            <a:r>
              <a:rPr lang="en-US" sz="1800">
                <a:solidFill>
                  <a:schemeClr val="dk1"/>
                </a:solidFill>
              </a:rPr>
              <a:t> matches the validation loss of the </a:t>
            </a:r>
            <a:r>
              <a:rPr b="1" lang="en-US" sz="1800">
                <a:solidFill>
                  <a:schemeClr val="dk1"/>
                </a:solidFill>
              </a:rPr>
              <a:t>6.7B dense model</a:t>
            </a:r>
            <a:r>
              <a:rPr lang="en-US" sz="1800">
                <a:solidFill>
                  <a:schemeClr val="dk1"/>
                </a:solidFill>
              </a:rPr>
              <a:t> (5x larger base).</a:t>
            </a:r>
            <a:endParaRPr b="1" sz="1800">
              <a:solidFill>
                <a:schemeClr val="dk1"/>
              </a:solidFill>
            </a:endParaRPr>
          </a:p>
          <a:p>
            <a:pPr indent="0" lvl="0" marL="0" rtl="0" algn="l">
              <a:spcBef>
                <a:spcPts val="1200"/>
              </a:spcBef>
              <a:spcAft>
                <a:spcPts val="0"/>
              </a:spcAft>
              <a:buNone/>
            </a:pPr>
            <a:r>
              <a:t/>
            </a:r>
            <a:endParaRPr b="1" sz="2600">
              <a:solidFill>
                <a:srgbClr val="E84B36"/>
              </a:solidFill>
            </a:endParaRPr>
          </a:p>
        </p:txBody>
      </p:sp>
      <p:pic>
        <p:nvPicPr>
          <p:cNvPr id="566" name="Google Shape;566;g300420fccb9_2_235"/>
          <p:cNvPicPr preferRelativeResize="0"/>
          <p:nvPr/>
        </p:nvPicPr>
        <p:blipFill>
          <a:blip r:embed="rId4">
            <a:alphaModFix/>
          </a:blip>
          <a:stretch>
            <a:fillRect/>
          </a:stretch>
        </p:blipFill>
        <p:spPr>
          <a:xfrm>
            <a:off x="6356800" y="1849825"/>
            <a:ext cx="5248100" cy="3605663"/>
          </a:xfrm>
          <a:prstGeom prst="rect">
            <a:avLst/>
          </a:prstGeom>
          <a:noFill/>
          <a:ln>
            <a:noFill/>
          </a:ln>
        </p:spPr>
      </p:pic>
      <p:sp>
        <p:nvSpPr>
          <p:cNvPr id="567" name="Google Shape;567;g300420fccb9_2_235"/>
          <p:cNvSpPr txBox="1"/>
          <p:nvPr/>
        </p:nvSpPr>
        <p:spPr>
          <a:xfrm>
            <a:off x="376800" y="1264825"/>
            <a:ext cx="9293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solidFill>
                  <a:srgbClr val="E84B36"/>
                </a:solidFill>
              </a:rPr>
              <a:t>MoE Leads to Better Quality for NLG Models</a:t>
            </a:r>
            <a:endParaRPr/>
          </a:p>
        </p:txBody>
      </p:sp>
      <p:sp>
        <p:nvSpPr>
          <p:cNvPr id="568" name="Google Shape;568;g300420fccb9_2_235"/>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g300420fccb9_2_248"/>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574" name="Google Shape;574;g300420fccb9_2_248"/>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575" name="Google Shape;575;g300420fccb9_2_248"/>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pic>
        <p:nvPicPr>
          <p:cNvPr descr="A close up of a logo&#10;&#10;Description automatically generated" id="576" name="Google Shape;576;g300420fccb9_2_248"/>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577" name="Google Shape;577;g300420fccb9_2_248"/>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latin typeface="Roboto"/>
                <a:ea typeface="Roboto"/>
                <a:cs typeface="Roboto"/>
                <a:sym typeface="Roboto"/>
              </a:rPr>
              <a:t>DeepSpeed-MoE for NLG</a:t>
            </a:r>
            <a:endParaRPr b="1" i="0" sz="2400" u="none" cap="none" strike="noStrike">
              <a:solidFill>
                <a:schemeClr val="lt1"/>
              </a:solidFill>
              <a:latin typeface="Roboto"/>
              <a:ea typeface="Roboto"/>
              <a:cs typeface="Roboto"/>
              <a:sym typeface="Roboto"/>
            </a:endParaRPr>
          </a:p>
        </p:txBody>
      </p:sp>
      <p:sp>
        <p:nvSpPr>
          <p:cNvPr id="578" name="Google Shape;578;g300420fccb9_2_248"/>
          <p:cNvSpPr txBox="1"/>
          <p:nvPr/>
        </p:nvSpPr>
        <p:spPr>
          <a:xfrm>
            <a:off x="376800" y="1242150"/>
            <a:ext cx="11228100" cy="482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600">
                <a:solidFill>
                  <a:srgbClr val="E84B36"/>
                </a:solidFill>
              </a:rPr>
              <a:t>MoE Leads to Better Quality for NLG Models</a:t>
            </a:r>
            <a:endParaRPr b="1" sz="2600">
              <a:solidFill>
                <a:srgbClr val="E84B36"/>
              </a:solidFill>
            </a:endParaRPr>
          </a:p>
          <a:p>
            <a:pPr indent="0" lvl="0" marL="0" rtl="0" algn="l">
              <a:spcBef>
                <a:spcPts val="0"/>
              </a:spcBef>
              <a:spcAft>
                <a:spcPts val="0"/>
              </a:spcAft>
              <a:buNone/>
            </a:pPr>
            <a:r>
              <a:t/>
            </a:r>
            <a:endParaRPr b="1" sz="2600">
              <a:solidFill>
                <a:srgbClr val="E84B36"/>
              </a:solidFill>
            </a:endParaRPr>
          </a:p>
          <a:p>
            <a:pPr indent="0" lvl="0" marL="0" rtl="0" algn="l">
              <a:spcBef>
                <a:spcPts val="0"/>
              </a:spcBef>
              <a:spcAft>
                <a:spcPts val="0"/>
              </a:spcAft>
              <a:buNone/>
            </a:pPr>
            <a:r>
              <a:t/>
            </a:r>
            <a:endParaRPr b="1" sz="2600">
              <a:solidFill>
                <a:srgbClr val="E84B36"/>
              </a:solidFill>
            </a:endParaRPr>
          </a:p>
        </p:txBody>
      </p:sp>
      <p:pic>
        <p:nvPicPr>
          <p:cNvPr id="579" name="Google Shape;579;g300420fccb9_2_248"/>
          <p:cNvPicPr preferRelativeResize="0"/>
          <p:nvPr/>
        </p:nvPicPr>
        <p:blipFill>
          <a:blip r:embed="rId4">
            <a:alphaModFix/>
          </a:blip>
          <a:stretch>
            <a:fillRect/>
          </a:stretch>
        </p:blipFill>
        <p:spPr>
          <a:xfrm>
            <a:off x="2632438" y="1751075"/>
            <a:ext cx="6927124" cy="4381176"/>
          </a:xfrm>
          <a:prstGeom prst="rect">
            <a:avLst/>
          </a:prstGeom>
          <a:noFill/>
          <a:ln>
            <a:noFill/>
          </a:ln>
        </p:spPr>
      </p:pic>
      <p:sp>
        <p:nvSpPr>
          <p:cNvPr id="580" name="Google Shape;580;g300420fccb9_2_248"/>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g300420fccb9_2_356"/>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586" name="Google Shape;586;g300420fccb9_2_356"/>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587" name="Google Shape;587;g300420fccb9_2_356"/>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pic>
        <p:nvPicPr>
          <p:cNvPr descr="A close up of a logo&#10;&#10;Description automatically generated" id="588" name="Google Shape;588;g300420fccb9_2_356"/>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589" name="Google Shape;589;g300420fccb9_2_356"/>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latin typeface="Roboto"/>
                <a:ea typeface="Roboto"/>
                <a:cs typeface="Roboto"/>
                <a:sym typeface="Roboto"/>
              </a:rPr>
              <a:t>DeepSpeed-MoE for NLG</a:t>
            </a:r>
            <a:endParaRPr b="1" i="0" sz="2400" u="none" cap="none" strike="noStrike">
              <a:solidFill>
                <a:schemeClr val="lt1"/>
              </a:solidFill>
              <a:latin typeface="Roboto"/>
              <a:ea typeface="Roboto"/>
              <a:cs typeface="Roboto"/>
              <a:sym typeface="Roboto"/>
            </a:endParaRPr>
          </a:p>
        </p:txBody>
      </p:sp>
      <p:sp>
        <p:nvSpPr>
          <p:cNvPr id="590" name="Google Shape;590;g300420fccb9_2_356"/>
          <p:cNvSpPr txBox="1"/>
          <p:nvPr/>
        </p:nvSpPr>
        <p:spPr>
          <a:xfrm>
            <a:off x="376800" y="1242150"/>
            <a:ext cx="11228100" cy="482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600">
                <a:solidFill>
                  <a:srgbClr val="E84B36"/>
                </a:solidFill>
              </a:rPr>
              <a:t>Same Quality with 5x Less Training Cost</a:t>
            </a:r>
            <a:endParaRPr b="1" sz="2600">
              <a:solidFill>
                <a:srgbClr val="E84B36"/>
              </a:solidFill>
            </a:endParaRPr>
          </a:p>
          <a:p>
            <a:pPr indent="0" lvl="0" marL="0" rtl="0" algn="l">
              <a:spcBef>
                <a:spcPts val="0"/>
              </a:spcBef>
              <a:spcAft>
                <a:spcPts val="0"/>
              </a:spcAft>
              <a:buNone/>
            </a:pPr>
            <a:r>
              <a:t/>
            </a:r>
            <a:endParaRPr b="1" sz="2600">
              <a:solidFill>
                <a:srgbClr val="E84B36"/>
              </a:solidFill>
            </a:endParaRPr>
          </a:p>
          <a:p>
            <a:pPr indent="0" lvl="0" marL="0" rtl="0" algn="l">
              <a:spcBef>
                <a:spcPts val="0"/>
              </a:spcBef>
              <a:spcAft>
                <a:spcPts val="0"/>
              </a:spcAft>
              <a:buNone/>
            </a:pPr>
            <a:r>
              <a:t/>
            </a:r>
            <a:endParaRPr b="1" sz="2600">
              <a:solidFill>
                <a:srgbClr val="E84B36"/>
              </a:solidFill>
            </a:endParaRPr>
          </a:p>
          <a:p>
            <a:pPr indent="0" lvl="0" marL="0" rtl="0" algn="l">
              <a:spcBef>
                <a:spcPts val="0"/>
              </a:spcBef>
              <a:spcAft>
                <a:spcPts val="0"/>
              </a:spcAft>
              <a:buNone/>
            </a:pPr>
            <a:r>
              <a:t/>
            </a:r>
            <a:endParaRPr b="1" sz="2600">
              <a:solidFill>
                <a:srgbClr val="E84B36"/>
              </a:solidFill>
            </a:endParaRPr>
          </a:p>
          <a:p>
            <a:pPr indent="0" lvl="0" marL="0" rtl="0" algn="l">
              <a:spcBef>
                <a:spcPts val="0"/>
              </a:spcBef>
              <a:spcAft>
                <a:spcPts val="0"/>
              </a:spcAft>
              <a:buNone/>
            </a:pPr>
            <a:r>
              <a:t/>
            </a:r>
            <a:endParaRPr b="1" sz="2600">
              <a:solidFill>
                <a:srgbClr val="E84B36"/>
              </a:solidFill>
            </a:endParaRPr>
          </a:p>
          <a:p>
            <a:pPr indent="-317500" lvl="0" marL="457200" rtl="0" algn="l">
              <a:lnSpc>
                <a:spcPct val="115000"/>
              </a:lnSpc>
              <a:spcBef>
                <a:spcPts val="1200"/>
              </a:spcBef>
              <a:spcAft>
                <a:spcPts val="0"/>
              </a:spcAft>
              <a:buClr>
                <a:schemeClr val="dk1"/>
              </a:buClr>
              <a:buSzPts val="1400"/>
              <a:buChar char="●"/>
            </a:pPr>
            <a:r>
              <a:rPr b="1" lang="en-US">
                <a:solidFill>
                  <a:schemeClr val="dk1"/>
                </a:solidFill>
              </a:rPr>
              <a:t>Quality Improvement:</a:t>
            </a:r>
            <a:endParaRPr b="1">
              <a:solidFill>
                <a:schemeClr val="dk1"/>
              </a:solidFill>
            </a:endParaRPr>
          </a:p>
          <a:p>
            <a:pPr indent="-317500" lvl="1" marL="914400" rtl="0" algn="l">
              <a:lnSpc>
                <a:spcPct val="115000"/>
              </a:lnSpc>
              <a:spcBef>
                <a:spcPts val="0"/>
              </a:spcBef>
              <a:spcAft>
                <a:spcPts val="0"/>
              </a:spcAft>
              <a:buClr>
                <a:schemeClr val="dk1"/>
              </a:buClr>
              <a:buSzPts val="1400"/>
              <a:buChar char="○"/>
            </a:pPr>
            <a:r>
              <a:rPr lang="en-US">
                <a:solidFill>
                  <a:schemeClr val="dk1"/>
                </a:solidFill>
              </a:rPr>
              <a:t>MoE with 128 experts enhances model quality without extra compute.</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US">
                <a:solidFill>
                  <a:schemeClr val="dk1"/>
                </a:solidFill>
              </a:rPr>
              <a:t>Efficiency:</a:t>
            </a:r>
            <a:endParaRPr b="1">
              <a:solidFill>
                <a:schemeClr val="dk1"/>
              </a:solidFill>
            </a:endParaRPr>
          </a:p>
          <a:p>
            <a:pPr indent="-317500" lvl="1" marL="914400" rtl="0" algn="l">
              <a:lnSpc>
                <a:spcPct val="115000"/>
              </a:lnSpc>
              <a:spcBef>
                <a:spcPts val="0"/>
              </a:spcBef>
              <a:spcAft>
                <a:spcPts val="0"/>
              </a:spcAft>
              <a:buClr>
                <a:schemeClr val="dk1"/>
              </a:buClr>
              <a:buSzPts val="1400"/>
              <a:buChar char="○"/>
            </a:pPr>
            <a:r>
              <a:rPr lang="en-US">
                <a:solidFill>
                  <a:schemeClr val="dk1"/>
                </a:solidFill>
              </a:rPr>
              <a:t>1.3B+MoE-128 model: Comparable compute to 1.3B dense, with quality of 6.7B dense.</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US">
                <a:solidFill>
                  <a:schemeClr val="dk1"/>
                </a:solidFill>
              </a:rPr>
              <a:t>5x reduction in training compute.</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US">
                <a:solidFill>
                  <a:schemeClr val="dk1"/>
                </a:solidFill>
              </a:rPr>
              <a:t>Training Benefits:</a:t>
            </a:r>
            <a:endParaRPr b="1">
              <a:solidFill>
                <a:schemeClr val="dk1"/>
              </a:solidFill>
            </a:endParaRPr>
          </a:p>
          <a:p>
            <a:pPr indent="-317500" lvl="1" marL="914400" rtl="0" algn="l">
              <a:lnSpc>
                <a:spcPct val="115000"/>
              </a:lnSpc>
              <a:spcBef>
                <a:spcPts val="0"/>
              </a:spcBef>
              <a:spcAft>
                <a:spcPts val="0"/>
              </a:spcAft>
              <a:buClr>
                <a:schemeClr val="dk1"/>
              </a:buClr>
              <a:buSzPts val="1400"/>
              <a:buChar char="○"/>
            </a:pPr>
            <a:r>
              <a:rPr lang="en-US">
                <a:solidFill>
                  <a:schemeClr val="dk1"/>
                </a:solidFill>
              </a:rPr>
              <a:t>Faster training and lower costs with DeepSpeed MoE.</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US">
                <a:solidFill>
                  <a:schemeClr val="dk1"/>
                </a:solidFill>
              </a:rPr>
              <a:t>Example: 1.3B+MoE-128 vs. 6.7B dense model on 128 NVIDIA A100 GPUs.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US">
                <a:solidFill>
                  <a:schemeClr val="dk1"/>
                </a:solidFill>
              </a:rPr>
              <a:t>Future Potential:</a:t>
            </a:r>
            <a:endParaRPr b="1">
              <a:solidFill>
                <a:schemeClr val="dk1"/>
              </a:solidFill>
            </a:endParaRPr>
          </a:p>
          <a:p>
            <a:pPr indent="-317500" lvl="1" marL="914400" rtl="0" algn="l">
              <a:lnSpc>
                <a:spcPct val="115000"/>
              </a:lnSpc>
              <a:spcBef>
                <a:spcPts val="0"/>
              </a:spcBef>
              <a:spcAft>
                <a:spcPts val="0"/>
              </a:spcAft>
              <a:buClr>
                <a:schemeClr val="dk1"/>
              </a:buClr>
              <a:buSzPts val="1400"/>
              <a:buChar char="○"/>
            </a:pPr>
            <a:r>
              <a:rPr lang="en-US">
                <a:solidFill>
                  <a:schemeClr val="dk1"/>
                </a:solidFill>
              </a:rPr>
              <a:t>MoE could enable training trillion-parameter models at 200B dense model costs, saving millions in training and energy.</a:t>
            </a:r>
            <a:endParaRPr b="1" sz="2600">
              <a:solidFill>
                <a:srgbClr val="E84B36"/>
              </a:solidFill>
            </a:endParaRPr>
          </a:p>
        </p:txBody>
      </p:sp>
      <p:pic>
        <p:nvPicPr>
          <p:cNvPr id="591" name="Google Shape;591;g300420fccb9_2_356"/>
          <p:cNvPicPr preferRelativeResize="0"/>
          <p:nvPr/>
        </p:nvPicPr>
        <p:blipFill>
          <a:blip r:embed="rId4">
            <a:alphaModFix/>
          </a:blip>
          <a:stretch>
            <a:fillRect/>
          </a:stretch>
        </p:blipFill>
        <p:spPr>
          <a:xfrm>
            <a:off x="1913688" y="1928725"/>
            <a:ext cx="8364625" cy="1450025"/>
          </a:xfrm>
          <a:prstGeom prst="rect">
            <a:avLst/>
          </a:prstGeom>
          <a:noFill/>
          <a:ln>
            <a:noFill/>
          </a:ln>
        </p:spPr>
      </p:pic>
      <p:sp>
        <p:nvSpPr>
          <p:cNvPr id="592" name="Google Shape;592;g300420fccb9_2_356"/>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g300420fccb9_0_14"/>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598" name="Google Shape;598;g300420fccb9_0_14"/>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599" name="Google Shape;599;g300420fccb9_0_14"/>
          <p:cNvSpPr txBox="1"/>
          <p:nvPr/>
        </p:nvSpPr>
        <p:spPr>
          <a:xfrm>
            <a:off x="376792" y="1334275"/>
            <a:ext cx="9748800" cy="4821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1" lang="en-US" sz="2600">
                <a:solidFill>
                  <a:srgbClr val="E84B36"/>
                </a:solidFill>
              </a:rPr>
              <a:t>Key Questions in MoE Architectures:</a:t>
            </a:r>
            <a:endParaRPr b="1" sz="1100">
              <a:solidFill>
                <a:schemeClr val="dk1"/>
              </a:solidFill>
            </a:endParaRPr>
          </a:p>
          <a:p>
            <a:pPr indent="-317500" lvl="0" marL="457200" rtl="0" algn="l">
              <a:lnSpc>
                <a:spcPct val="115000"/>
              </a:lnSpc>
              <a:spcBef>
                <a:spcPts val="1200"/>
              </a:spcBef>
              <a:spcAft>
                <a:spcPts val="0"/>
              </a:spcAft>
              <a:buClr>
                <a:schemeClr val="dk1"/>
              </a:buClr>
              <a:buSzPts val="1400"/>
              <a:buChar char="●"/>
            </a:pPr>
            <a:r>
              <a:rPr lang="en-US">
                <a:solidFill>
                  <a:schemeClr val="dk1"/>
                </a:solidFill>
              </a:rPr>
              <a:t>Standard MoE architecture uses the </a:t>
            </a:r>
            <a:r>
              <a:rPr b="1" lang="en-US">
                <a:solidFill>
                  <a:schemeClr val="dk1"/>
                </a:solidFill>
              </a:rPr>
              <a:t>same number and structure of experts in all layers</a:t>
            </a:r>
            <a:r>
              <a:rPr lang="en-US">
                <a:solidFill>
                  <a:schemeClr val="dk1"/>
                </a:solidFill>
              </a:rPr>
              <a:t>.</a:t>
            </a:r>
            <a:endParaRPr>
              <a:solidFill>
                <a:schemeClr val="dk1"/>
              </a:solidFill>
            </a:endParaRPr>
          </a:p>
          <a:p>
            <a:pPr indent="-317500" lvl="0" marL="457200" rtl="0" algn="l">
              <a:lnSpc>
                <a:spcPct val="115000"/>
              </a:lnSpc>
              <a:spcBef>
                <a:spcPts val="1000"/>
              </a:spcBef>
              <a:spcAft>
                <a:spcPts val="0"/>
              </a:spcAft>
              <a:buClr>
                <a:schemeClr val="dk1"/>
              </a:buClr>
              <a:buSzPts val="1400"/>
              <a:buChar char="●"/>
            </a:pPr>
            <a:r>
              <a:rPr b="1" lang="en-US">
                <a:solidFill>
                  <a:schemeClr val="dk1"/>
                </a:solidFill>
              </a:rPr>
              <a:t>Critical Question</a:t>
            </a:r>
            <a:r>
              <a:rPr lang="en-US">
                <a:solidFill>
                  <a:schemeClr val="dk1"/>
                </a:solidFill>
              </a:rPr>
              <a:t> in machine learning:</a:t>
            </a:r>
            <a:endParaRPr>
              <a:solidFill>
                <a:schemeClr val="dk1"/>
              </a:solidFill>
            </a:endParaRPr>
          </a:p>
          <a:p>
            <a:pPr indent="-317500" lvl="1" marL="914400" rtl="0" algn="l">
              <a:lnSpc>
                <a:spcPct val="115000"/>
              </a:lnSpc>
              <a:spcBef>
                <a:spcPts val="1000"/>
              </a:spcBef>
              <a:spcAft>
                <a:spcPts val="0"/>
              </a:spcAft>
              <a:buClr>
                <a:schemeClr val="dk1"/>
              </a:buClr>
              <a:buSzPts val="1400"/>
              <a:buChar char="○"/>
            </a:pPr>
            <a:r>
              <a:rPr b="1" lang="en-US">
                <a:solidFill>
                  <a:schemeClr val="dk1"/>
                </a:solidFill>
              </a:rPr>
              <a:t>Do all layers in a Deep Neural Network (DNN) learn the same representations?</a:t>
            </a:r>
            <a:endParaRPr b="1">
              <a:solidFill>
                <a:schemeClr val="dk1"/>
              </a:solidFill>
            </a:endParaRPr>
          </a:p>
          <a:p>
            <a:pPr indent="-317500" lvl="1" marL="914400" rtl="0" algn="l">
              <a:lnSpc>
                <a:spcPct val="115000"/>
              </a:lnSpc>
              <a:spcBef>
                <a:spcPts val="1000"/>
              </a:spcBef>
              <a:spcAft>
                <a:spcPts val="0"/>
              </a:spcAft>
              <a:buClr>
                <a:schemeClr val="dk1"/>
              </a:buClr>
              <a:buSzPts val="1400"/>
              <a:buChar char="○"/>
            </a:pPr>
            <a:r>
              <a:rPr lang="en-US">
                <a:solidFill>
                  <a:schemeClr val="dk1"/>
                </a:solidFill>
              </a:rPr>
              <a:t>In </a:t>
            </a:r>
            <a:r>
              <a:rPr b="1" lang="en-US">
                <a:solidFill>
                  <a:schemeClr val="dk1"/>
                </a:solidFill>
              </a:rPr>
              <a:t>Computer Vision (CV)</a:t>
            </a:r>
            <a:r>
              <a:rPr lang="en-US">
                <a:solidFill>
                  <a:schemeClr val="dk1"/>
                </a:solidFill>
              </a:rPr>
              <a:t>:</a:t>
            </a:r>
            <a:endParaRPr>
              <a:solidFill>
                <a:schemeClr val="dk1"/>
              </a:solidFill>
            </a:endParaRPr>
          </a:p>
          <a:p>
            <a:pPr indent="-317500" lvl="2" marL="1371600" rtl="0" algn="l">
              <a:lnSpc>
                <a:spcPct val="115000"/>
              </a:lnSpc>
              <a:spcBef>
                <a:spcPts val="1000"/>
              </a:spcBef>
              <a:spcAft>
                <a:spcPts val="0"/>
              </a:spcAft>
              <a:buClr>
                <a:schemeClr val="dk1"/>
              </a:buClr>
              <a:buSzPts val="1400"/>
              <a:buChar char="■"/>
            </a:pPr>
            <a:r>
              <a:rPr lang="en-US">
                <a:solidFill>
                  <a:schemeClr val="dk1"/>
                </a:solidFill>
              </a:rPr>
              <a:t>Shallow layers (closer to inputs) learn </a:t>
            </a:r>
            <a:r>
              <a:rPr b="1" lang="en-US">
                <a:solidFill>
                  <a:schemeClr val="dk1"/>
                </a:solidFill>
              </a:rPr>
              <a:t>general representations</a:t>
            </a:r>
            <a:r>
              <a:rPr lang="en-US">
                <a:solidFill>
                  <a:schemeClr val="dk1"/>
                </a:solidFill>
              </a:rPr>
              <a:t>.</a:t>
            </a:r>
            <a:endParaRPr>
              <a:solidFill>
                <a:schemeClr val="dk1"/>
              </a:solidFill>
            </a:endParaRPr>
          </a:p>
          <a:p>
            <a:pPr indent="-317500" lvl="2" marL="1371600" rtl="0" algn="l">
              <a:lnSpc>
                <a:spcPct val="115000"/>
              </a:lnSpc>
              <a:spcBef>
                <a:spcPts val="1000"/>
              </a:spcBef>
              <a:spcAft>
                <a:spcPts val="0"/>
              </a:spcAft>
              <a:buClr>
                <a:schemeClr val="dk1"/>
              </a:buClr>
              <a:buSzPts val="1400"/>
              <a:buChar char="■"/>
            </a:pPr>
            <a:r>
              <a:rPr lang="en-US">
                <a:solidFill>
                  <a:schemeClr val="dk1"/>
                </a:solidFill>
              </a:rPr>
              <a:t>Deep layers (closer to outputs) learn </a:t>
            </a:r>
            <a:r>
              <a:rPr b="1" lang="en-US">
                <a:solidFill>
                  <a:schemeClr val="dk1"/>
                </a:solidFill>
              </a:rPr>
              <a:t>more specific, objective-driven representations</a:t>
            </a:r>
            <a:r>
              <a:rPr lang="en-US">
                <a:solidFill>
                  <a:schemeClr val="dk1"/>
                </a:solidFill>
              </a:rPr>
              <a:t>.</a:t>
            </a:r>
            <a:endParaRPr b="1">
              <a:solidFill>
                <a:schemeClr val="dk1"/>
              </a:solidFill>
            </a:endParaRPr>
          </a:p>
          <a:p>
            <a:pPr indent="-317500" lvl="0" marL="457200" rtl="0" algn="l">
              <a:lnSpc>
                <a:spcPct val="115000"/>
              </a:lnSpc>
              <a:spcBef>
                <a:spcPts val="1200"/>
              </a:spcBef>
              <a:spcAft>
                <a:spcPts val="0"/>
              </a:spcAft>
              <a:buClr>
                <a:schemeClr val="dk1"/>
              </a:buClr>
              <a:buSzPts val="1400"/>
              <a:buChar char="●"/>
            </a:pPr>
            <a:r>
              <a:rPr lang="en-US">
                <a:solidFill>
                  <a:schemeClr val="dk1"/>
                </a:solidFill>
              </a:rPr>
              <a:t>While this has been explored in </a:t>
            </a:r>
            <a:r>
              <a:rPr b="1" lang="en-US">
                <a:solidFill>
                  <a:schemeClr val="dk1"/>
                </a:solidFill>
              </a:rPr>
              <a:t>CV</a:t>
            </a:r>
            <a:r>
              <a:rPr lang="en-US">
                <a:solidFill>
                  <a:schemeClr val="dk1"/>
                </a:solidFill>
              </a:rPr>
              <a:t>, it is </a:t>
            </a:r>
            <a:r>
              <a:rPr b="1" lang="en-US">
                <a:solidFill>
                  <a:schemeClr val="dk1"/>
                </a:solidFill>
              </a:rPr>
              <a:t>underexplored in Natural Language Processing (NLP)</a:t>
            </a:r>
            <a:r>
              <a:rPr lang="en-US">
                <a:solidFill>
                  <a:schemeClr val="dk1"/>
                </a:solidFill>
              </a:rPr>
              <a:t>, especially for </a:t>
            </a:r>
            <a:r>
              <a:rPr b="1" lang="en-US">
                <a:solidFill>
                  <a:schemeClr val="dk1"/>
                </a:solidFill>
              </a:rPr>
              <a:t>MoE architectures</a:t>
            </a:r>
            <a:r>
              <a:rPr lang="en-US">
                <a:solidFill>
                  <a:schemeClr val="dk1"/>
                </a:solidFill>
              </a:rPr>
              <a:t>.</a:t>
            </a:r>
            <a:endParaRPr>
              <a:solidFill>
                <a:schemeClr val="dk1"/>
              </a:solidFill>
            </a:endParaRPr>
          </a:p>
          <a:p>
            <a:pPr indent="0" lvl="0" marL="457200" rtl="0" algn="l">
              <a:lnSpc>
                <a:spcPct val="115000"/>
              </a:lnSpc>
              <a:spcBef>
                <a:spcPts val="1200"/>
              </a:spcBef>
              <a:spcAft>
                <a:spcPts val="0"/>
              </a:spcAft>
              <a:buNone/>
            </a:pPr>
            <a:r>
              <a:t/>
            </a:r>
            <a:endParaRPr b="1">
              <a:solidFill>
                <a:schemeClr val="dk1"/>
              </a:solidFill>
            </a:endParaRPr>
          </a:p>
          <a:p>
            <a:pPr indent="0" lvl="0" marL="457200" rtl="0" algn="l">
              <a:lnSpc>
                <a:spcPct val="115000"/>
              </a:lnSpc>
              <a:spcBef>
                <a:spcPts val="1200"/>
              </a:spcBef>
              <a:spcAft>
                <a:spcPts val="0"/>
              </a:spcAft>
              <a:buNone/>
            </a:pPr>
            <a:r>
              <a:t/>
            </a:r>
            <a:endParaRPr>
              <a:solidFill>
                <a:schemeClr val="dk1"/>
              </a:solidFill>
            </a:endParaRPr>
          </a:p>
          <a:p>
            <a:pPr indent="0" lvl="0" marL="0" marR="0" rtl="0" algn="l">
              <a:lnSpc>
                <a:spcPct val="100000"/>
              </a:lnSpc>
              <a:spcBef>
                <a:spcPts val="1200"/>
              </a:spcBef>
              <a:spcAft>
                <a:spcPts val="0"/>
              </a:spcAft>
              <a:buNone/>
            </a:pPr>
            <a:r>
              <a:t/>
            </a:r>
            <a:endParaRPr sz="1800"/>
          </a:p>
        </p:txBody>
      </p:sp>
      <p:sp>
        <p:nvSpPr>
          <p:cNvPr id="600" name="Google Shape;600;g300420fccb9_0_14"/>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pic>
        <p:nvPicPr>
          <p:cNvPr descr="A close up of a logo&#10;&#10;Description automatically generated" id="601" name="Google Shape;601;g300420fccb9_0_14"/>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602" name="Google Shape;602;g300420fccb9_0_14"/>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latin typeface="Roboto"/>
                <a:ea typeface="Roboto"/>
                <a:cs typeface="Roboto"/>
                <a:sym typeface="Roboto"/>
              </a:rPr>
              <a:t>PR-MoE: Pyramid-Residual-MoE</a:t>
            </a:r>
            <a:endParaRPr b="1" i="0" sz="2400" u="none" cap="none" strike="noStrike">
              <a:solidFill>
                <a:schemeClr val="lt1"/>
              </a:solidFill>
              <a:latin typeface="Roboto"/>
              <a:ea typeface="Roboto"/>
              <a:cs typeface="Roboto"/>
              <a:sym typeface="Roboto"/>
            </a:endParaRPr>
          </a:p>
        </p:txBody>
      </p:sp>
      <p:sp>
        <p:nvSpPr>
          <p:cNvPr id="603" name="Google Shape;603;g300420fccb9_0_14"/>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g300420fccb9_0_26"/>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609" name="Google Shape;609;g300420fccb9_0_26"/>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610" name="Google Shape;610;g300420fccb9_0_26"/>
          <p:cNvSpPr txBox="1"/>
          <p:nvPr/>
        </p:nvSpPr>
        <p:spPr>
          <a:xfrm>
            <a:off x="376800" y="1741401"/>
            <a:ext cx="5498100" cy="44139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a:solidFill>
                  <a:schemeClr val="dk1"/>
                </a:solidFill>
              </a:rPr>
              <a:t>Compared two </a:t>
            </a:r>
            <a:r>
              <a:rPr b="1" lang="en-US">
                <a:solidFill>
                  <a:schemeClr val="dk1"/>
                </a:solidFill>
              </a:rPr>
              <a:t>350M+MoE</a:t>
            </a:r>
            <a:r>
              <a:rPr lang="en-US">
                <a:solidFill>
                  <a:schemeClr val="dk1"/>
                </a:solidFill>
              </a:rPr>
              <a:t> models:</a:t>
            </a:r>
            <a:endParaRPr>
              <a:solidFill>
                <a:schemeClr val="dk1"/>
              </a:solidFill>
            </a:endParaRPr>
          </a:p>
          <a:p>
            <a:pPr indent="-311150" lvl="0" marL="457200" rtl="0" algn="l">
              <a:lnSpc>
                <a:spcPct val="115000"/>
              </a:lnSpc>
              <a:spcBef>
                <a:spcPts val="1200"/>
              </a:spcBef>
              <a:spcAft>
                <a:spcPts val="0"/>
              </a:spcAft>
              <a:buClr>
                <a:schemeClr val="dk1"/>
              </a:buClr>
              <a:buSzPts val="1300"/>
              <a:buChar char="●"/>
            </a:pPr>
            <a:r>
              <a:rPr b="1" lang="en-US" sz="1300">
                <a:solidFill>
                  <a:schemeClr val="dk1"/>
                </a:solidFill>
              </a:rPr>
              <a:t>First-Half-MoE</a:t>
            </a:r>
            <a:r>
              <a:rPr lang="en-US" sz="1300">
                <a:solidFill>
                  <a:schemeClr val="dk1"/>
                </a:solidFill>
              </a:rPr>
              <a:t>: MoE layers in the </a:t>
            </a:r>
            <a:r>
              <a:rPr b="1" lang="en-US" sz="1300">
                <a:solidFill>
                  <a:schemeClr val="dk1"/>
                </a:solidFill>
              </a:rPr>
              <a:t>first half</a:t>
            </a:r>
            <a:r>
              <a:rPr lang="en-US" sz="1300">
                <a:solidFill>
                  <a:schemeClr val="dk1"/>
                </a:solidFill>
              </a:rPr>
              <a:t>, dense in the second.</a:t>
            </a:r>
            <a:endParaRPr sz="1300">
              <a:solidFill>
                <a:schemeClr val="dk1"/>
              </a:solidFill>
            </a:endParaRPr>
          </a:p>
          <a:p>
            <a:pPr indent="-311150" lvl="0" marL="457200" rtl="0" algn="l">
              <a:lnSpc>
                <a:spcPct val="115000"/>
              </a:lnSpc>
              <a:spcBef>
                <a:spcPts val="1200"/>
              </a:spcBef>
              <a:spcAft>
                <a:spcPts val="0"/>
              </a:spcAft>
              <a:buClr>
                <a:schemeClr val="dk1"/>
              </a:buClr>
              <a:buSzPts val="1300"/>
              <a:buChar char="●"/>
            </a:pPr>
            <a:r>
              <a:rPr b="1" lang="en-US" sz="1300">
                <a:solidFill>
                  <a:schemeClr val="dk1"/>
                </a:solidFill>
              </a:rPr>
              <a:t>Second-Half-MoE</a:t>
            </a:r>
            <a:r>
              <a:rPr lang="en-US" sz="1300">
                <a:solidFill>
                  <a:schemeClr val="dk1"/>
                </a:solidFill>
              </a:rPr>
              <a:t>: MoE layers in the </a:t>
            </a:r>
            <a:r>
              <a:rPr b="1" lang="en-US" sz="1300">
                <a:solidFill>
                  <a:schemeClr val="dk1"/>
                </a:solidFill>
              </a:rPr>
              <a:t>second half</a:t>
            </a:r>
            <a:r>
              <a:rPr lang="en-US" sz="1300">
                <a:solidFill>
                  <a:schemeClr val="dk1"/>
                </a:solidFill>
              </a:rPr>
              <a:t>, dense in the first.</a:t>
            </a:r>
            <a:endParaRPr sz="1300">
              <a:solidFill>
                <a:schemeClr val="dk1"/>
              </a:solidFill>
            </a:endParaRPr>
          </a:p>
          <a:p>
            <a:pPr indent="0" lvl="0" marL="0" rtl="0" algn="l">
              <a:lnSpc>
                <a:spcPct val="115000"/>
              </a:lnSpc>
              <a:spcBef>
                <a:spcPts val="1200"/>
              </a:spcBef>
              <a:spcAft>
                <a:spcPts val="0"/>
              </a:spcAft>
              <a:buNone/>
            </a:pPr>
            <a:r>
              <a:rPr b="1" lang="en-US" sz="1300">
                <a:solidFill>
                  <a:schemeClr val="dk1"/>
                </a:solidFill>
              </a:rPr>
              <a:t>Key Results:</a:t>
            </a:r>
            <a:endParaRPr b="1" sz="1300">
              <a:solidFill>
                <a:schemeClr val="dk1"/>
              </a:solidFill>
            </a:endParaRPr>
          </a:p>
          <a:p>
            <a:pPr indent="-311150" lvl="0" marL="457200" rtl="0" algn="l">
              <a:lnSpc>
                <a:spcPct val="115000"/>
              </a:lnSpc>
              <a:spcBef>
                <a:spcPts val="1200"/>
              </a:spcBef>
              <a:spcAft>
                <a:spcPts val="0"/>
              </a:spcAft>
              <a:buClr>
                <a:schemeClr val="dk1"/>
              </a:buClr>
              <a:buSzPts val="1300"/>
              <a:buChar char="●"/>
            </a:pPr>
            <a:r>
              <a:rPr b="1" lang="en-US" sz="1300">
                <a:solidFill>
                  <a:schemeClr val="dk1"/>
                </a:solidFill>
              </a:rPr>
              <a:t>Second-Half-MoE</a:t>
            </a:r>
            <a:r>
              <a:rPr lang="en-US" sz="1300">
                <a:solidFill>
                  <a:schemeClr val="dk1"/>
                </a:solidFill>
              </a:rPr>
              <a:t> outperforms </a:t>
            </a:r>
            <a:r>
              <a:rPr b="1" lang="en-US" sz="1300">
                <a:solidFill>
                  <a:schemeClr val="dk1"/>
                </a:solidFill>
              </a:rPr>
              <a:t>First-Half-MoE</a:t>
            </a:r>
            <a:r>
              <a:rPr lang="en-US" sz="1300">
                <a:solidFill>
                  <a:schemeClr val="dk1"/>
                </a:solidFill>
              </a:rPr>
              <a:t> significantly (Figure 2, left).</a:t>
            </a:r>
            <a:endParaRPr sz="1300">
              <a:solidFill>
                <a:schemeClr val="dk1"/>
              </a:solidFill>
            </a:endParaRPr>
          </a:p>
          <a:p>
            <a:pPr indent="-311150" lvl="0" marL="457200" rtl="0" algn="l">
              <a:lnSpc>
                <a:spcPct val="115000"/>
              </a:lnSpc>
              <a:spcBef>
                <a:spcPts val="1000"/>
              </a:spcBef>
              <a:spcAft>
                <a:spcPts val="0"/>
              </a:spcAft>
              <a:buClr>
                <a:schemeClr val="dk1"/>
              </a:buClr>
              <a:buSzPts val="1300"/>
              <a:buChar char="●"/>
            </a:pPr>
            <a:r>
              <a:rPr lang="en-US" sz="1300">
                <a:solidFill>
                  <a:schemeClr val="dk1"/>
                </a:solidFill>
              </a:rPr>
              <a:t>Confirms that </a:t>
            </a:r>
            <a:r>
              <a:rPr b="1" lang="en-US" sz="1300">
                <a:solidFill>
                  <a:schemeClr val="dk1"/>
                </a:solidFill>
              </a:rPr>
              <a:t>MoE layers do not learn the same level of representations</a:t>
            </a:r>
            <a:r>
              <a:rPr lang="en-US" sz="1300">
                <a:solidFill>
                  <a:schemeClr val="dk1"/>
                </a:solidFill>
              </a:rPr>
              <a:t>.</a:t>
            </a:r>
            <a:endParaRPr sz="1300">
              <a:solidFill>
                <a:schemeClr val="dk1"/>
              </a:solidFill>
            </a:endParaRPr>
          </a:p>
          <a:p>
            <a:pPr indent="-311150" lvl="0" marL="457200" rtl="0" algn="l">
              <a:lnSpc>
                <a:spcPct val="115000"/>
              </a:lnSpc>
              <a:spcBef>
                <a:spcPts val="1200"/>
              </a:spcBef>
              <a:spcAft>
                <a:spcPts val="0"/>
              </a:spcAft>
              <a:buClr>
                <a:schemeClr val="dk1"/>
              </a:buClr>
              <a:buSzPts val="1300"/>
              <a:buChar char="●"/>
            </a:pPr>
            <a:r>
              <a:rPr b="1" lang="en-US" sz="1300">
                <a:solidFill>
                  <a:schemeClr val="dk1"/>
                </a:solidFill>
              </a:rPr>
              <a:t>Deeper layers</a:t>
            </a:r>
            <a:r>
              <a:rPr lang="en-US" sz="1300">
                <a:solidFill>
                  <a:schemeClr val="dk1"/>
                </a:solidFill>
              </a:rPr>
              <a:t> benefit more from a </a:t>
            </a:r>
            <a:r>
              <a:rPr b="1" lang="en-US" sz="1300">
                <a:solidFill>
                  <a:schemeClr val="dk1"/>
                </a:solidFill>
              </a:rPr>
              <a:t>large number of experts</a:t>
            </a:r>
            <a:r>
              <a:rPr lang="en-US" sz="1300">
                <a:solidFill>
                  <a:schemeClr val="dk1"/>
                </a:solidFill>
              </a:rPr>
              <a:t>.</a:t>
            </a:r>
            <a:endParaRPr sz="1300">
              <a:solidFill>
                <a:schemeClr val="dk1"/>
              </a:solidFill>
            </a:endParaRPr>
          </a:p>
          <a:p>
            <a:pPr indent="0" lvl="0" marL="0" rtl="0" algn="l">
              <a:lnSpc>
                <a:spcPct val="115000"/>
              </a:lnSpc>
              <a:spcBef>
                <a:spcPts val="1200"/>
              </a:spcBef>
              <a:spcAft>
                <a:spcPts val="0"/>
              </a:spcAft>
              <a:buNone/>
            </a:pPr>
            <a:r>
              <a:rPr b="1" lang="en-US" sz="1300">
                <a:solidFill>
                  <a:schemeClr val="dk1"/>
                </a:solidFill>
              </a:rPr>
              <a:t>Conclusion: Phenomenon- I</a:t>
            </a:r>
            <a:endParaRPr b="1" sz="1300">
              <a:solidFill>
                <a:schemeClr val="dk1"/>
              </a:solidFill>
            </a:endParaRPr>
          </a:p>
          <a:p>
            <a:pPr indent="-311150" lvl="0" marL="457200" rtl="0" algn="l">
              <a:lnSpc>
                <a:spcPct val="115000"/>
              </a:lnSpc>
              <a:spcBef>
                <a:spcPts val="1200"/>
              </a:spcBef>
              <a:spcAft>
                <a:spcPts val="0"/>
              </a:spcAft>
              <a:buClr>
                <a:schemeClr val="dk1"/>
              </a:buClr>
              <a:buSzPts val="1300"/>
              <a:buChar char="●"/>
            </a:pPr>
            <a:r>
              <a:rPr b="1" lang="en-US" sz="1300">
                <a:solidFill>
                  <a:schemeClr val="dk1"/>
                </a:solidFill>
              </a:rPr>
              <a:t>Phenomenon-I</a:t>
            </a:r>
            <a:r>
              <a:rPr lang="en-US" sz="1300">
                <a:solidFill>
                  <a:schemeClr val="dk1"/>
                </a:solidFill>
              </a:rPr>
              <a:t>: </a:t>
            </a:r>
            <a:r>
              <a:rPr b="1" lang="en-US" sz="1300">
                <a:solidFill>
                  <a:schemeClr val="dk1"/>
                </a:solidFill>
              </a:rPr>
              <a:t>Deeper layers benefit from more experts, enhancing model performance.</a:t>
            </a:r>
            <a:endParaRPr b="1" sz="1300">
              <a:solidFill>
                <a:schemeClr val="dk1"/>
              </a:solidFill>
            </a:endParaRPr>
          </a:p>
          <a:p>
            <a:pPr indent="0" lvl="0" marL="0" rtl="0" algn="l">
              <a:lnSpc>
                <a:spcPct val="115000"/>
              </a:lnSpc>
              <a:spcBef>
                <a:spcPts val="1200"/>
              </a:spcBef>
              <a:spcAft>
                <a:spcPts val="1200"/>
              </a:spcAft>
              <a:buNone/>
            </a:pPr>
            <a:r>
              <a:t/>
            </a:r>
            <a:endParaRPr sz="1800"/>
          </a:p>
        </p:txBody>
      </p:sp>
      <p:sp>
        <p:nvSpPr>
          <p:cNvPr id="611" name="Google Shape;611;g300420fccb9_0_26"/>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pic>
        <p:nvPicPr>
          <p:cNvPr descr="A close up of a logo&#10;&#10;Description automatically generated" id="612" name="Google Shape;612;g300420fccb9_0_26"/>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613" name="Google Shape;613;g300420fccb9_0_26"/>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latin typeface="Roboto"/>
                <a:ea typeface="Roboto"/>
                <a:cs typeface="Roboto"/>
                <a:sym typeface="Roboto"/>
              </a:rPr>
              <a:t>PR-MoE: Pyramid-Residual-MoE</a:t>
            </a:r>
            <a:endParaRPr b="1" i="0" sz="2400" u="none" cap="none" strike="noStrike">
              <a:solidFill>
                <a:schemeClr val="lt1"/>
              </a:solidFill>
              <a:latin typeface="Roboto"/>
              <a:ea typeface="Roboto"/>
              <a:cs typeface="Roboto"/>
              <a:sym typeface="Roboto"/>
            </a:endParaRPr>
          </a:p>
        </p:txBody>
      </p:sp>
      <p:pic>
        <p:nvPicPr>
          <p:cNvPr id="614" name="Google Shape;614;g300420fccb9_0_26"/>
          <p:cNvPicPr preferRelativeResize="0"/>
          <p:nvPr/>
        </p:nvPicPr>
        <p:blipFill>
          <a:blip r:embed="rId4">
            <a:alphaModFix/>
          </a:blip>
          <a:stretch>
            <a:fillRect/>
          </a:stretch>
        </p:blipFill>
        <p:spPr>
          <a:xfrm>
            <a:off x="5874900" y="2449625"/>
            <a:ext cx="6188376" cy="2741400"/>
          </a:xfrm>
          <a:prstGeom prst="rect">
            <a:avLst/>
          </a:prstGeom>
          <a:noFill/>
          <a:ln>
            <a:noFill/>
          </a:ln>
        </p:spPr>
      </p:pic>
      <p:sp>
        <p:nvSpPr>
          <p:cNvPr id="615" name="Google Shape;615;g300420fccb9_0_26"/>
          <p:cNvSpPr txBox="1"/>
          <p:nvPr/>
        </p:nvSpPr>
        <p:spPr>
          <a:xfrm>
            <a:off x="376800" y="1017563"/>
            <a:ext cx="11313600" cy="57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200"/>
              </a:spcAft>
              <a:buClr>
                <a:schemeClr val="dk1"/>
              </a:buClr>
              <a:buSzPts val="1100"/>
              <a:buFont typeface="Arial"/>
              <a:buNone/>
            </a:pPr>
            <a:r>
              <a:rPr b="1" lang="en-US" sz="2600">
                <a:solidFill>
                  <a:srgbClr val="E84B36"/>
                </a:solidFill>
              </a:rPr>
              <a:t>Experiment: Half-MoE Architectures</a:t>
            </a:r>
            <a:endParaRPr sz="2800">
              <a:solidFill>
                <a:schemeClr val="dk1"/>
              </a:solidFill>
              <a:latin typeface="Calibri"/>
              <a:ea typeface="Calibri"/>
              <a:cs typeface="Calibri"/>
              <a:sym typeface="Calibri"/>
            </a:endParaRPr>
          </a:p>
        </p:txBody>
      </p:sp>
      <p:sp>
        <p:nvSpPr>
          <p:cNvPr id="616" name="Google Shape;616;g300420fccb9_0_26"/>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g300420fccb9_0_49"/>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622" name="Google Shape;622;g300420fccb9_0_49"/>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623" name="Google Shape;623;g300420fccb9_0_49"/>
          <p:cNvSpPr txBox="1"/>
          <p:nvPr/>
        </p:nvSpPr>
        <p:spPr>
          <a:xfrm>
            <a:off x="376792" y="1334275"/>
            <a:ext cx="9748800" cy="4821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1" lang="en-US" sz="2600">
                <a:solidFill>
                  <a:srgbClr val="E84B36"/>
                </a:solidFill>
              </a:rPr>
              <a:t>Key Questions in MoE Architectures:</a:t>
            </a:r>
            <a:endParaRPr b="1" sz="1100">
              <a:solidFill>
                <a:schemeClr val="dk1"/>
              </a:solidFill>
            </a:endParaRPr>
          </a:p>
          <a:p>
            <a:pPr indent="0" lvl="0" marL="0" rtl="0" algn="l">
              <a:lnSpc>
                <a:spcPct val="115000"/>
              </a:lnSpc>
              <a:spcBef>
                <a:spcPts val="1200"/>
              </a:spcBef>
              <a:spcAft>
                <a:spcPts val="0"/>
              </a:spcAft>
              <a:buNone/>
            </a:pPr>
            <a:r>
              <a:rPr b="1" lang="en-US">
                <a:solidFill>
                  <a:schemeClr val="dk1"/>
                </a:solidFill>
              </a:rPr>
              <a:t>Generalization in MoE Models: Two Common Methods</a:t>
            </a:r>
            <a:endParaRPr b="1">
              <a:solidFill>
                <a:schemeClr val="dk1"/>
              </a:solidFill>
            </a:endParaRPr>
          </a:p>
          <a:p>
            <a:pPr indent="-317500" lvl="0" marL="457200" rtl="0" algn="l">
              <a:lnSpc>
                <a:spcPct val="115000"/>
              </a:lnSpc>
              <a:spcBef>
                <a:spcPts val="1200"/>
              </a:spcBef>
              <a:spcAft>
                <a:spcPts val="0"/>
              </a:spcAft>
              <a:buClr>
                <a:schemeClr val="dk1"/>
              </a:buClr>
              <a:buSzPts val="1400"/>
              <a:buAutoNum type="arabicPeriod"/>
            </a:pPr>
            <a:r>
              <a:rPr b="1" lang="en-US">
                <a:solidFill>
                  <a:schemeClr val="dk1"/>
                </a:solidFill>
              </a:rPr>
              <a:t>Increase the number of experts</a:t>
            </a:r>
            <a:r>
              <a:rPr lang="en-US">
                <a:solidFill>
                  <a:schemeClr val="dk1"/>
                </a:solidFill>
              </a:rPr>
              <a:t>:</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US">
                <a:solidFill>
                  <a:schemeClr val="dk1"/>
                </a:solidFill>
              </a:rPr>
              <a:t>Keeps expert capacity the same.</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b="1" lang="en-US">
                <a:solidFill>
                  <a:schemeClr val="dk1"/>
                </a:solidFill>
              </a:rPr>
              <a:t>Issue</a:t>
            </a:r>
            <a:r>
              <a:rPr lang="en-US">
                <a:solidFill>
                  <a:schemeClr val="dk1"/>
                </a:solidFill>
              </a:rPr>
              <a:t>: Increases memory requirements.</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b="1" lang="en-US">
                <a:solidFill>
                  <a:schemeClr val="dk1"/>
                </a:solidFill>
              </a:rPr>
              <a:t>Double the expert capacity</a:t>
            </a:r>
            <a:r>
              <a:rPr lang="en-US">
                <a:solidFill>
                  <a:schemeClr val="dk1"/>
                </a:solidFill>
              </a:rPr>
              <a:t>:</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US">
                <a:solidFill>
                  <a:schemeClr val="dk1"/>
                </a:solidFill>
              </a:rPr>
              <a:t>Slightly more computation (33% increase).</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b="1" lang="en-US">
                <a:solidFill>
                  <a:schemeClr val="dk1"/>
                </a:solidFill>
              </a:rPr>
              <a:t>Issue</a:t>
            </a:r>
            <a:r>
              <a:rPr lang="en-US">
                <a:solidFill>
                  <a:schemeClr val="dk1"/>
                </a:solidFill>
              </a:rPr>
              <a:t>: Doubles communication volume, slowing down training and inference.</a:t>
            </a:r>
            <a:endParaRPr>
              <a:solidFill>
                <a:schemeClr val="dk1"/>
              </a:solidFill>
            </a:endParaRPr>
          </a:p>
          <a:p>
            <a:pPr indent="0" lvl="0" marL="0" rtl="0" algn="l">
              <a:lnSpc>
                <a:spcPct val="115000"/>
              </a:lnSpc>
              <a:spcBef>
                <a:spcPts val="1200"/>
              </a:spcBef>
              <a:spcAft>
                <a:spcPts val="0"/>
              </a:spcAft>
              <a:buNone/>
            </a:pPr>
            <a:r>
              <a:rPr b="1" lang="en-US">
                <a:solidFill>
                  <a:schemeClr val="dk1"/>
                </a:solidFill>
              </a:rPr>
              <a:t>Key Question</a:t>
            </a:r>
            <a:endParaRPr b="1">
              <a:solidFill>
                <a:schemeClr val="dk1"/>
              </a:solidFill>
            </a:endParaRPr>
          </a:p>
          <a:p>
            <a:pPr indent="-317500" lvl="0" marL="457200" rtl="0" algn="l">
              <a:lnSpc>
                <a:spcPct val="115000"/>
              </a:lnSpc>
              <a:spcBef>
                <a:spcPts val="1200"/>
              </a:spcBef>
              <a:spcAft>
                <a:spcPts val="0"/>
              </a:spcAft>
              <a:buClr>
                <a:schemeClr val="dk1"/>
              </a:buClr>
              <a:buSzPts val="1400"/>
              <a:buChar char="●"/>
            </a:pPr>
            <a:r>
              <a:rPr b="1" lang="en-US">
                <a:solidFill>
                  <a:schemeClr val="dk1"/>
                </a:solidFill>
              </a:rPr>
              <a:t>Can we maintain efficiency while improving generalization performance</a:t>
            </a:r>
            <a:r>
              <a:rPr lang="en-US">
                <a:solidFill>
                  <a:schemeClr val="dk1"/>
                </a:solidFill>
              </a:rPr>
              <a:t>?</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b="1" lang="en-US">
                <a:solidFill>
                  <a:schemeClr val="dk1"/>
                </a:solidFill>
              </a:rPr>
              <a:t>Larger expert capacity</a:t>
            </a:r>
            <a:r>
              <a:rPr lang="en-US">
                <a:solidFill>
                  <a:schemeClr val="dk1"/>
                </a:solidFill>
              </a:rPr>
              <a:t> aids accuracy by correcting the “representation” of the first expert.</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US">
                <a:solidFill>
                  <a:schemeClr val="dk1"/>
                </a:solidFill>
              </a:rPr>
              <a:t>Does the first expert need to change every time?</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US">
                <a:solidFill>
                  <a:schemeClr val="dk1"/>
                </a:solidFill>
              </a:rPr>
              <a:t>Could we fix the first expert and </a:t>
            </a:r>
            <a:r>
              <a:rPr b="1" lang="en-US">
                <a:solidFill>
                  <a:schemeClr val="dk1"/>
                </a:solidFill>
              </a:rPr>
              <a:t>vary only the second expert</a:t>
            </a:r>
            <a:r>
              <a:rPr lang="en-US">
                <a:solidFill>
                  <a:schemeClr val="dk1"/>
                </a:solidFill>
              </a:rPr>
              <a:t>?</a:t>
            </a:r>
            <a:endParaRPr>
              <a:solidFill>
                <a:schemeClr val="dk1"/>
              </a:solidFill>
            </a:endParaRPr>
          </a:p>
          <a:p>
            <a:pPr indent="0" lvl="0" marL="457200" rtl="0" algn="l">
              <a:lnSpc>
                <a:spcPct val="115000"/>
              </a:lnSpc>
              <a:spcBef>
                <a:spcPts val="1200"/>
              </a:spcBef>
              <a:spcAft>
                <a:spcPts val="0"/>
              </a:spcAft>
              <a:buNone/>
            </a:pPr>
            <a:r>
              <a:t/>
            </a:r>
            <a:endParaRPr>
              <a:solidFill>
                <a:schemeClr val="dk1"/>
              </a:solidFill>
            </a:endParaRPr>
          </a:p>
          <a:p>
            <a:pPr indent="0" lvl="0" marL="457200" rtl="0" algn="l">
              <a:lnSpc>
                <a:spcPct val="115000"/>
              </a:lnSpc>
              <a:spcBef>
                <a:spcPts val="1200"/>
              </a:spcBef>
              <a:spcAft>
                <a:spcPts val="0"/>
              </a:spcAft>
              <a:buNone/>
            </a:pPr>
            <a:r>
              <a:t/>
            </a:r>
            <a:endParaRPr b="1">
              <a:solidFill>
                <a:schemeClr val="dk1"/>
              </a:solidFill>
            </a:endParaRPr>
          </a:p>
          <a:p>
            <a:pPr indent="0" lvl="0" marL="457200" rtl="0" algn="l">
              <a:lnSpc>
                <a:spcPct val="115000"/>
              </a:lnSpc>
              <a:spcBef>
                <a:spcPts val="1200"/>
              </a:spcBef>
              <a:spcAft>
                <a:spcPts val="0"/>
              </a:spcAft>
              <a:buNone/>
            </a:pPr>
            <a:r>
              <a:t/>
            </a:r>
            <a:endParaRPr>
              <a:solidFill>
                <a:schemeClr val="dk1"/>
              </a:solidFill>
            </a:endParaRPr>
          </a:p>
          <a:p>
            <a:pPr indent="0" lvl="0" marL="0" marR="0" rtl="0" algn="l">
              <a:lnSpc>
                <a:spcPct val="100000"/>
              </a:lnSpc>
              <a:spcBef>
                <a:spcPts val="1200"/>
              </a:spcBef>
              <a:spcAft>
                <a:spcPts val="0"/>
              </a:spcAft>
              <a:buNone/>
            </a:pPr>
            <a:r>
              <a:t/>
            </a:r>
            <a:endParaRPr sz="1800"/>
          </a:p>
        </p:txBody>
      </p:sp>
      <p:sp>
        <p:nvSpPr>
          <p:cNvPr id="624" name="Google Shape;624;g300420fccb9_0_49"/>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pic>
        <p:nvPicPr>
          <p:cNvPr descr="A close up of a logo&#10;&#10;Description automatically generated" id="625" name="Google Shape;625;g300420fccb9_0_49"/>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626" name="Google Shape;626;g300420fccb9_0_49"/>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latin typeface="Roboto"/>
                <a:ea typeface="Roboto"/>
                <a:cs typeface="Roboto"/>
                <a:sym typeface="Roboto"/>
              </a:rPr>
              <a:t>PR-MoE: Pyramid-Residual-MoE</a:t>
            </a:r>
            <a:endParaRPr b="1" i="0" sz="2400" u="none" cap="none" strike="noStrike">
              <a:solidFill>
                <a:schemeClr val="lt1"/>
              </a:solidFill>
              <a:latin typeface="Roboto"/>
              <a:ea typeface="Roboto"/>
              <a:cs typeface="Roboto"/>
              <a:sym typeface="Roboto"/>
            </a:endParaRPr>
          </a:p>
        </p:txBody>
      </p:sp>
      <p:sp>
        <p:nvSpPr>
          <p:cNvPr id="627" name="Google Shape;627;g300420fccb9_0_49"/>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g300420fccb9_0_59"/>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633" name="Google Shape;633;g300420fccb9_0_59"/>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634" name="Google Shape;634;g300420fccb9_0_59"/>
          <p:cNvSpPr txBox="1"/>
          <p:nvPr/>
        </p:nvSpPr>
        <p:spPr>
          <a:xfrm>
            <a:off x="376800" y="1741400"/>
            <a:ext cx="5825700" cy="44139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1200">
                <a:solidFill>
                  <a:schemeClr val="dk1"/>
                </a:solidFill>
              </a:rPr>
              <a:t>Top2-MoE</a:t>
            </a:r>
            <a:r>
              <a:rPr lang="en-US" sz="1200">
                <a:solidFill>
                  <a:schemeClr val="dk1"/>
                </a:solidFill>
              </a:rPr>
              <a:t>: Doubling the capacity—two experts per token.</a:t>
            </a:r>
            <a:endParaRPr sz="1200">
              <a:solidFill>
                <a:schemeClr val="dk1"/>
              </a:solidFill>
            </a:endParaRPr>
          </a:p>
          <a:p>
            <a:pPr indent="0" lvl="0" marL="0" rtl="0" algn="l">
              <a:lnSpc>
                <a:spcPct val="115000"/>
              </a:lnSpc>
              <a:spcBef>
                <a:spcPts val="0"/>
              </a:spcBef>
              <a:spcAft>
                <a:spcPts val="0"/>
              </a:spcAft>
              <a:buNone/>
            </a:pPr>
            <a:r>
              <a:rPr b="1" lang="en-US" sz="1200">
                <a:solidFill>
                  <a:schemeClr val="dk1"/>
                </a:solidFill>
              </a:rPr>
              <a:t>Residual-MoE</a:t>
            </a:r>
            <a:r>
              <a:rPr lang="en-US" sz="1200">
                <a:solidFill>
                  <a:schemeClr val="dk1"/>
                </a:solidFill>
              </a:rPr>
              <a:t>: Fixing one expert and varying the second expert across different experts.</a:t>
            </a:r>
            <a:endParaRPr sz="1200">
              <a:solidFill>
                <a:schemeClr val="dk1"/>
              </a:solidFill>
            </a:endParaRPr>
          </a:p>
          <a:p>
            <a:pPr indent="-304800" lvl="0" marL="457200" rtl="0" algn="l">
              <a:lnSpc>
                <a:spcPct val="115000"/>
              </a:lnSpc>
              <a:spcBef>
                <a:spcPts val="1200"/>
              </a:spcBef>
              <a:spcAft>
                <a:spcPts val="0"/>
              </a:spcAft>
              <a:buClr>
                <a:schemeClr val="dk1"/>
              </a:buClr>
              <a:buSzPts val="1200"/>
              <a:buChar char="●"/>
            </a:pPr>
            <a:r>
              <a:rPr lang="en-US" sz="1200">
                <a:solidFill>
                  <a:schemeClr val="dk1"/>
                </a:solidFill>
              </a:rPr>
              <a:t>Token always passes through a dense MLP module and an expert from the MoE module.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US" sz="1200">
                <a:solidFill>
                  <a:schemeClr val="dk1"/>
                </a:solidFill>
              </a:rPr>
              <a:t>The expert acts as an </a:t>
            </a:r>
            <a:r>
              <a:rPr b="1" lang="en-US" sz="1200">
                <a:solidFill>
                  <a:schemeClr val="dk1"/>
                </a:solidFill>
              </a:rPr>
              <a:t>error correction term</a:t>
            </a:r>
            <a:r>
              <a:rPr lang="en-US" sz="1200">
                <a:solidFill>
                  <a:schemeClr val="dk1"/>
                </a:solidFill>
              </a:rPr>
              <a:t> for the dense MLP module.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US" sz="1200">
                <a:solidFill>
                  <a:schemeClr val="dk1"/>
                </a:solidFill>
              </a:rPr>
              <a:t>Final output</a:t>
            </a:r>
            <a:r>
              <a:rPr lang="en-US" sz="1200">
                <a:solidFill>
                  <a:schemeClr val="dk1"/>
                </a:solidFill>
              </a:rPr>
              <a:t>: Addition of these two branches.</a:t>
            </a:r>
            <a:endParaRPr sz="1200">
              <a:solidFill>
                <a:schemeClr val="dk1"/>
              </a:solidFill>
            </a:endParaRPr>
          </a:p>
          <a:p>
            <a:pPr indent="0" lvl="0" marL="0" rtl="0" algn="l">
              <a:lnSpc>
                <a:spcPct val="115000"/>
              </a:lnSpc>
              <a:spcBef>
                <a:spcPts val="1200"/>
              </a:spcBef>
              <a:spcAft>
                <a:spcPts val="0"/>
              </a:spcAft>
              <a:buNone/>
            </a:pPr>
            <a:r>
              <a:rPr b="1" lang="en-US" sz="1200">
                <a:solidFill>
                  <a:schemeClr val="dk1"/>
                </a:solidFill>
              </a:rPr>
              <a:t>Results &amp; Insights</a:t>
            </a:r>
            <a:endParaRPr b="1" sz="1200">
              <a:solidFill>
                <a:schemeClr val="dk1"/>
              </a:solidFill>
            </a:endParaRPr>
          </a:p>
          <a:p>
            <a:pPr indent="-304800" lvl="0" marL="457200" rtl="0" algn="l">
              <a:lnSpc>
                <a:spcPct val="115000"/>
              </a:lnSpc>
              <a:spcBef>
                <a:spcPts val="1200"/>
              </a:spcBef>
              <a:spcAft>
                <a:spcPts val="0"/>
              </a:spcAft>
              <a:buClr>
                <a:schemeClr val="dk1"/>
              </a:buClr>
              <a:buSzPts val="1200"/>
              <a:buChar char="●"/>
            </a:pPr>
            <a:r>
              <a:rPr lang="en-US" sz="1200">
                <a:solidFill>
                  <a:schemeClr val="dk1"/>
                </a:solidFill>
              </a:rPr>
              <a:t>Both </a:t>
            </a:r>
            <a:r>
              <a:rPr b="1" lang="en-US" sz="1200">
                <a:solidFill>
                  <a:schemeClr val="dk1"/>
                </a:solidFill>
              </a:rPr>
              <a:t>Top2-MoE</a:t>
            </a:r>
            <a:r>
              <a:rPr lang="en-US" sz="1200">
                <a:solidFill>
                  <a:schemeClr val="dk1"/>
                </a:solidFill>
              </a:rPr>
              <a:t> and </a:t>
            </a:r>
            <a:r>
              <a:rPr b="1" lang="en-US" sz="1200">
                <a:solidFill>
                  <a:schemeClr val="dk1"/>
                </a:solidFill>
              </a:rPr>
              <a:t>Residual-MoE</a:t>
            </a:r>
            <a:r>
              <a:rPr lang="en-US" sz="1200">
                <a:solidFill>
                  <a:schemeClr val="dk1"/>
                </a:solidFill>
              </a:rPr>
              <a:t> show </a:t>
            </a:r>
            <a:r>
              <a:rPr b="1" lang="en-US" sz="1200">
                <a:solidFill>
                  <a:schemeClr val="dk1"/>
                </a:solidFill>
              </a:rPr>
              <a:t>on-par generalization performance</a:t>
            </a:r>
            <a:r>
              <a:rPr lang="en-US" sz="1200">
                <a:solidFill>
                  <a:schemeClr val="dk1"/>
                </a:solidFill>
              </a:rPr>
              <a:t> (Figure 2, right).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US" sz="1200">
                <a:solidFill>
                  <a:schemeClr val="dk1"/>
                </a:solidFill>
              </a:rPr>
              <a:t>Residual-MoE</a:t>
            </a:r>
            <a:r>
              <a:rPr lang="en-US" sz="1200">
                <a:solidFill>
                  <a:schemeClr val="dk1"/>
                </a:solidFill>
              </a:rPr>
              <a:t> has a </a:t>
            </a:r>
            <a:r>
              <a:rPr b="1" lang="en-US" sz="1200">
                <a:solidFill>
                  <a:schemeClr val="dk1"/>
                </a:solidFill>
              </a:rPr>
              <a:t>10% faster training speed</a:t>
            </a:r>
            <a:r>
              <a:rPr lang="en-US" sz="1200">
                <a:solidFill>
                  <a:schemeClr val="dk1"/>
                </a:solidFill>
              </a:rPr>
              <a:t> due to reduced communication volume.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US" sz="1200">
                <a:solidFill>
                  <a:schemeClr val="dk1"/>
                </a:solidFill>
              </a:rPr>
              <a:t>Achieves the benefit of using 2 experts per layer with the same communication overhead as Top-1 gating.</a:t>
            </a:r>
            <a:endParaRPr sz="1200">
              <a:solidFill>
                <a:schemeClr val="dk1"/>
              </a:solidFill>
            </a:endParaRPr>
          </a:p>
          <a:p>
            <a:pPr indent="0" lvl="0" marL="0" rtl="0" algn="l">
              <a:lnSpc>
                <a:spcPct val="115000"/>
              </a:lnSpc>
              <a:spcBef>
                <a:spcPts val="1200"/>
              </a:spcBef>
              <a:spcAft>
                <a:spcPts val="0"/>
              </a:spcAft>
              <a:buNone/>
            </a:pPr>
            <a:r>
              <a:rPr b="1" lang="en-US" sz="1200">
                <a:solidFill>
                  <a:schemeClr val="dk1"/>
                </a:solidFill>
              </a:rPr>
              <a:t>Conclusion: Phenomenon-II</a:t>
            </a:r>
            <a:endParaRPr b="1" sz="1200">
              <a:solidFill>
                <a:schemeClr val="dk1"/>
              </a:solidFill>
            </a:endParaRPr>
          </a:p>
          <a:p>
            <a:pPr indent="-304800" lvl="0" marL="457200" rtl="0" algn="l">
              <a:lnSpc>
                <a:spcPct val="115000"/>
              </a:lnSpc>
              <a:spcBef>
                <a:spcPts val="1200"/>
              </a:spcBef>
              <a:spcAft>
                <a:spcPts val="0"/>
              </a:spcAft>
              <a:buClr>
                <a:schemeClr val="dk1"/>
              </a:buClr>
              <a:buSzPts val="1200"/>
              <a:buChar char="●"/>
            </a:pPr>
            <a:r>
              <a:rPr b="1" lang="en-US" sz="1200">
                <a:solidFill>
                  <a:schemeClr val="dk1"/>
                </a:solidFill>
              </a:rPr>
              <a:t>Residual-MoE provides an efficient alternative, achieving both performance gains and reduced training time.</a:t>
            </a:r>
            <a:endParaRPr b="1" sz="1200">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1200"/>
              </a:spcAft>
              <a:buNone/>
            </a:pPr>
            <a:r>
              <a:t/>
            </a:r>
            <a:endParaRPr sz="1800"/>
          </a:p>
        </p:txBody>
      </p:sp>
      <p:sp>
        <p:nvSpPr>
          <p:cNvPr id="635" name="Google Shape;635;g300420fccb9_0_59"/>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pic>
        <p:nvPicPr>
          <p:cNvPr descr="A close up of a logo&#10;&#10;Description automatically generated" id="636" name="Google Shape;636;g300420fccb9_0_59"/>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637" name="Google Shape;637;g300420fccb9_0_59"/>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latin typeface="Roboto"/>
                <a:ea typeface="Roboto"/>
                <a:cs typeface="Roboto"/>
                <a:sym typeface="Roboto"/>
              </a:rPr>
              <a:t>PR-MoE: Pyramid-Residual-MoE</a:t>
            </a:r>
            <a:endParaRPr b="1" i="0" sz="2400" u="none" cap="none" strike="noStrike">
              <a:solidFill>
                <a:schemeClr val="lt1"/>
              </a:solidFill>
              <a:latin typeface="Roboto"/>
              <a:ea typeface="Roboto"/>
              <a:cs typeface="Roboto"/>
              <a:sym typeface="Roboto"/>
            </a:endParaRPr>
          </a:p>
        </p:txBody>
      </p:sp>
      <p:pic>
        <p:nvPicPr>
          <p:cNvPr id="638" name="Google Shape;638;g300420fccb9_0_59"/>
          <p:cNvPicPr preferRelativeResize="0"/>
          <p:nvPr/>
        </p:nvPicPr>
        <p:blipFill>
          <a:blip r:embed="rId4">
            <a:alphaModFix/>
          </a:blip>
          <a:stretch>
            <a:fillRect/>
          </a:stretch>
        </p:blipFill>
        <p:spPr>
          <a:xfrm>
            <a:off x="6094925" y="2449625"/>
            <a:ext cx="6097076" cy="2741400"/>
          </a:xfrm>
          <a:prstGeom prst="rect">
            <a:avLst/>
          </a:prstGeom>
          <a:noFill/>
          <a:ln>
            <a:noFill/>
          </a:ln>
        </p:spPr>
      </p:pic>
      <p:sp>
        <p:nvSpPr>
          <p:cNvPr id="639" name="Google Shape;639;g300420fccb9_0_59"/>
          <p:cNvSpPr txBox="1"/>
          <p:nvPr/>
        </p:nvSpPr>
        <p:spPr>
          <a:xfrm>
            <a:off x="376800" y="1017563"/>
            <a:ext cx="11313600" cy="57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200"/>
              </a:spcAft>
              <a:buNone/>
            </a:pPr>
            <a:r>
              <a:rPr b="1" lang="en-US" sz="2600">
                <a:solidFill>
                  <a:srgbClr val="E84B36"/>
                </a:solidFill>
              </a:rPr>
              <a:t>Experiment: Top2-MoE vs. Residual-MoE</a:t>
            </a:r>
            <a:endParaRPr sz="2800">
              <a:solidFill>
                <a:schemeClr val="dk1"/>
              </a:solidFill>
              <a:latin typeface="Calibri"/>
              <a:ea typeface="Calibri"/>
              <a:cs typeface="Calibri"/>
              <a:sym typeface="Calibri"/>
            </a:endParaRPr>
          </a:p>
        </p:txBody>
      </p:sp>
      <p:sp>
        <p:nvSpPr>
          <p:cNvPr id="640" name="Google Shape;640;g300420fccb9_0_59"/>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g300420fccb9_0_39"/>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646" name="Google Shape;646;g300420fccb9_0_39"/>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647" name="Google Shape;647;g300420fccb9_0_39"/>
          <p:cNvSpPr txBox="1"/>
          <p:nvPr/>
        </p:nvSpPr>
        <p:spPr>
          <a:xfrm>
            <a:off x="330475" y="1415261"/>
            <a:ext cx="5792400" cy="447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1" lang="en-US" sz="1300">
                <a:solidFill>
                  <a:schemeClr val="dk1"/>
                </a:solidFill>
              </a:rPr>
              <a:t>Pyramid-MoE Design</a:t>
            </a:r>
            <a:endParaRPr b="1" sz="1300">
              <a:solidFill>
                <a:schemeClr val="dk1"/>
              </a:solidFill>
            </a:endParaRPr>
          </a:p>
          <a:p>
            <a:pPr indent="-311150" lvl="0" marL="457200" rtl="0" algn="l">
              <a:lnSpc>
                <a:spcPct val="115000"/>
              </a:lnSpc>
              <a:spcBef>
                <a:spcPts val="200"/>
              </a:spcBef>
              <a:spcAft>
                <a:spcPts val="0"/>
              </a:spcAft>
              <a:buClr>
                <a:schemeClr val="dk1"/>
              </a:buClr>
              <a:buSzPts val="1300"/>
              <a:buChar char="●"/>
            </a:pPr>
            <a:r>
              <a:rPr lang="en-US" sz="1300">
                <a:solidFill>
                  <a:schemeClr val="dk1"/>
                </a:solidFill>
              </a:rPr>
              <a:t>Inspired by Phenomenon-I, the </a:t>
            </a:r>
            <a:r>
              <a:rPr b="1" lang="en-US" sz="1300">
                <a:solidFill>
                  <a:schemeClr val="dk1"/>
                </a:solidFill>
              </a:rPr>
              <a:t>Pyramid-MoE</a:t>
            </a:r>
            <a:r>
              <a:rPr lang="en-US" sz="1300">
                <a:solidFill>
                  <a:schemeClr val="dk1"/>
                </a:solidFill>
              </a:rPr>
              <a:t> architecture utilizes:</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b="1" lang="en-US" sz="1300">
                <a:solidFill>
                  <a:schemeClr val="dk1"/>
                </a:solidFill>
              </a:rPr>
              <a:t>More experts in the last layers</a:t>
            </a:r>
            <a:r>
              <a:rPr lang="en-US" sz="1300">
                <a:solidFill>
                  <a:schemeClr val="dk1"/>
                </a:solidFill>
              </a:rPr>
              <a:t> compared to earlier layers.</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Example: The </a:t>
            </a:r>
            <a:r>
              <a:rPr b="1" lang="en-US" sz="1300">
                <a:solidFill>
                  <a:schemeClr val="dk1"/>
                </a:solidFill>
              </a:rPr>
              <a:t>last two layers</a:t>
            </a:r>
            <a:r>
              <a:rPr lang="en-US" sz="1300">
                <a:solidFill>
                  <a:schemeClr val="dk1"/>
                </a:solidFill>
              </a:rPr>
              <a:t> have </a:t>
            </a:r>
            <a:r>
              <a:rPr b="1" lang="en-US" sz="1300">
                <a:solidFill>
                  <a:schemeClr val="dk1"/>
                </a:solidFill>
              </a:rPr>
              <a:t>2x experts</a:t>
            </a:r>
            <a:r>
              <a:rPr lang="en-US" sz="1300">
                <a:solidFill>
                  <a:schemeClr val="dk1"/>
                </a:solidFill>
              </a:rPr>
              <a:t> as shown.</a:t>
            </a:r>
            <a:endParaRPr sz="1300">
              <a:solidFill>
                <a:schemeClr val="dk1"/>
              </a:solidFill>
            </a:endParaRPr>
          </a:p>
          <a:p>
            <a:pPr indent="0" lvl="0" marL="0" rtl="0" algn="l">
              <a:lnSpc>
                <a:spcPct val="115000"/>
              </a:lnSpc>
              <a:spcBef>
                <a:spcPts val="1200"/>
              </a:spcBef>
              <a:spcAft>
                <a:spcPts val="0"/>
              </a:spcAft>
              <a:buNone/>
            </a:pPr>
            <a:r>
              <a:rPr b="1" lang="en-US" sz="1300">
                <a:solidFill>
                  <a:schemeClr val="dk1"/>
                </a:solidFill>
              </a:rPr>
              <a:t>Residual-MoE Design</a:t>
            </a:r>
            <a:endParaRPr b="1"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US" sz="1300">
                <a:solidFill>
                  <a:schemeClr val="dk1"/>
                </a:solidFill>
              </a:rPr>
              <a:t>Based on Phenomenon-II, </a:t>
            </a:r>
            <a:r>
              <a:rPr b="1" lang="en-US" sz="1300">
                <a:solidFill>
                  <a:schemeClr val="dk1"/>
                </a:solidFill>
              </a:rPr>
              <a:t>Residual-MoE</a:t>
            </a:r>
            <a:r>
              <a:rPr lang="en-US" sz="1300">
                <a:solidFill>
                  <a:schemeClr val="dk1"/>
                </a:solidFill>
              </a:rPr>
              <a:t>:</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Each token passes through </a:t>
            </a:r>
            <a:r>
              <a:rPr b="1" lang="en-US" sz="1300">
                <a:solidFill>
                  <a:schemeClr val="dk1"/>
                </a:solidFill>
              </a:rPr>
              <a:t>one fixed MLP module</a:t>
            </a:r>
            <a:r>
              <a:rPr lang="en-US" sz="1300">
                <a:solidFill>
                  <a:schemeClr val="dk1"/>
                </a:solidFill>
              </a:rPr>
              <a:t> and </a:t>
            </a:r>
            <a:r>
              <a:rPr b="1" lang="en-US" sz="1300">
                <a:solidFill>
                  <a:schemeClr val="dk1"/>
                </a:solidFill>
              </a:rPr>
              <a:t>one chosen expert</a:t>
            </a:r>
            <a:r>
              <a:rPr lang="en-US" sz="1300">
                <a:solidFill>
                  <a:schemeClr val="dk1"/>
                </a:solidFill>
              </a:rPr>
              <a:t>.</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The </a:t>
            </a:r>
            <a:r>
              <a:rPr b="1" lang="en-US" sz="1300">
                <a:solidFill>
                  <a:schemeClr val="dk1"/>
                </a:solidFill>
              </a:rPr>
              <a:t>MLP module</a:t>
            </a:r>
            <a:r>
              <a:rPr lang="en-US" sz="1300">
                <a:solidFill>
                  <a:schemeClr val="dk1"/>
                </a:solidFill>
              </a:rPr>
              <a:t> (orange blocks) is used for error correction, reducing communication overhead.</a:t>
            </a:r>
            <a:endParaRPr sz="1300">
              <a:solidFill>
                <a:schemeClr val="dk1"/>
              </a:solidFill>
            </a:endParaRPr>
          </a:p>
          <a:p>
            <a:pPr indent="0" lvl="0" marL="0" rtl="0" algn="l">
              <a:lnSpc>
                <a:spcPct val="115000"/>
              </a:lnSpc>
              <a:spcBef>
                <a:spcPts val="1200"/>
              </a:spcBef>
              <a:spcAft>
                <a:spcPts val="0"/>
              </a:spcAft>
              <a:buNone/>
            </a:pPr>
            <a:r>
              <a:rPr b="1" lang="en-US" sz="1300">
                <a:solidFill>
                  <a:schemeClr val="dk1"/>
                </a:solidFill>
              </a:rPr>
              <a:t>Combining Pyramid-MoE and Residual-MoE: PR-MoE</a:t>
            </a:r>
            <a:endParaRPr b="1" sz="1300">
              <a:solidFill>
                <a:schemeClr val="dk1"/>
              </a:solidFill>
            </a:endParaRPr>
          </a:p>
          <a:p>
            <a:pPr indent="-311150" lvl="0" marL="457200" rtl="0" algn="l">
              <a:lnSpc>
                <a:spcPct val="115000"/>
              </a:lnSpc>
              <a:spcBef>
                <a:spcPts val="200"/>
              </a:spcBef>
              <a:spcAft>
                <a:spcPts val="0"/>
              </a:spcAft>
              <a:buClr>
                <a:schemeClr val="dk1"/>
              </a:buClr>
              <a:buSzPts val="1300"/>
              <a:buChar char="●"/>
            </a:pPr>
            <a:r>
              <a:rPr b="1" lang="en-US" sz="1300">
                <a:solidFill>
                  <a:schemeClr val="dk1"/>
                </a:solidFill>
              </a:rPr>
              <a:t>Pyramid-Residual MoE (PR-MoE)</a:t>
            </a:r>
            <a:r>
              <a:rPr lang="en-US" sz="1300">
                <a:solidFill>
                  <a:schemeClr val="dk1"/>
                </a:solidFill>
              </a:rPr>
              <a:t> integrates both designs:</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Standard MoE layers are replaced by </a:t>
            </a:r>
            <a:r>
              <a:rPr b="1" lang="en-US" sz="1300">
                <a:solidFill>
                  <a:schemeClr val="dk1"/>
                </a:solidFill>
              </a:rPr>
              <a:t>PR-MoE layers</a:t>
            </a:r>
            <a:r>
              <a:rPr lang="en-US" sz="1300">
                <a:solidFill>
                  <a:schemeClr val="dk1"/>
                </a:solidFill>
              </a:rPr>
              <a:t>.</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Combines the </a:t>
            </a:r>
            <a:r>
              <a:rPr b="1" lang="en-US" sz="1300">
                <a:solidFill>
                  <a:schemeClr val="dk1"/>
                </a:solidFill>
              </a:rPr>
              <a:t>expert efficiency</a:t>
            </a:r>
            <a:r>
              <a:rPr lang="en-US" sz="1300">
                <a:solidFill>
                  <a:schemeClr val="dk1"/>
                </a:solidFill>
              </a:rPr>
              <a:t> from Pyramid-MoE and </a:t>
            </a:r>
            <a:r>
              <a:rPr b="1" lang="en-US" sz="1300">
                <a:solidFill>
                  <a:schemeClr val="dk1"/>
                </a:solidFill>
              </a:rPr>
              <a:t>error correction</a:t>
            </a:r>
            <a:r>
              <a:rPr lang="en-US" sz="1300">
                <a:solidFill>
                  <a:schemeClr val="dk1"/>
                </a:solidFill>
              </a:rPr>
              <a:t> of Residual-MoE.</a:t>
            </a:r>
            <a:endParaRPr sz="1300">
              <a:solidFill>
                <a:schemeClr val="dk1"/>
              </a:solidFill>
            </a:endParaRPr>
          </a:p>
          <a:p>
            <a:pPr indent="0" lvl="0" marL="0" rtl="0" algn="l">
              <a:lnSpc>
                <a:spcPct val="115000"/>
              </a:lnSpc>
              <a:spcBef>
                <a:spcPts val="1200"/>
              </a:spcBef>
              <a:spcAft>
                <a:spcPts val="200"/>
              </a:spcAft>
              <a:buNone/>
            </a:pPr>
            <a:r>
              <a:rPr b="1" lang="en-US" sz="1300">
                <a:solidFill>
                  <a:schemeClr val="dk1"/>
                </a:solidFill>
              </a:rPr>
              <a:t>Conclusion: </a:t>
            </a:r>
            <a:r>
              <a:rPr lang="en-US" sz="1300">
                <a:solidFill>
                  <a:schemeClr val="dk1"/>
                </a:solidFill>
              </a:rPr>
              <a:t>The new </a:t>
            </a:r>
            <a:r>
              <a:rPr b="1" lang="en-US" sz="1300">
                <a:solidFill>
                  <a:schemeClr val="dk1"/>
                </a:solidFill>
              </a:rPr>
              <a:t>PR-MoE architecture</a:t>
            </a:r>
            <a:r>
              <a:rPr lang="en-US" sz="1300">
                <a:solidFill>
                  <a:schemeClr val="dk1"/>
                </a:solidFill>
              </a:rPr>
              <a:t> balances </a:t>
            </a:r>
            <a:r>
              <a:rPr b="1" lang="en-US" sz="1300">
                <a:solidFill>
                  <a:schemeClr val="dk1"/>
                </a:solidFill>
              </a:rPr>
              <a:t>expert utilization</a:t>
            </a:r>
            <a:r>
              <a:rPr lang="en-US" sz="1300">
                <a:solidFill>
                  <a:schemeClr val="dk1"/>
                </a:solidFill>
              </a:rPr>
              <a:t> and </a:t>
            </a:r>
            <a:r>
              <a:rPr b="1" lang="en-US" sz="1300">
                <a:solidFill>
                  <a:schemeClr val="dk1"/>
                </a:solidFill>
              </a:rPr>
              <a:t>communication efficiency</a:t>
            </a:r>
            <a:r>
              <a:rPr lang="en-US" sz="1300">
                <a:solidFill>
                  <a:schemeClr val="dk1"/>
                </a:solidFill>
              </a:rPr>
              <a:t> for better performance.</a:t>
            </a:r>
            <a:endParaRPr sz="2000"/>
          </a:p>
        </p:txBody>
      </p:sp>
      <p:sp>
        <p:nvSpPr>
          <p:cNvPr id="648" name="Google Shape;648;g300420fccb9_0_39"/>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pic>
        <p:nvPicPr>
          <p:cNvPr descr="A close up of a logo&#10;&#10;Description automatically generated" id="649" name="Google Shape;649;g300420fccb9_0_39"/>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650" name="Google Shape;650;g300420fccb9_0_39"/>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b="1" lang="en-US" sz="2400">
                <a:solidFill>
                  <a:schemeClr val="lt1"/>
                </a:solidFill>
                <a:latin typeface="Roboto"/>
                <a:ea typeface="Roboto"/>
                <a:cs typeface="Roboto"/>
                <a:sym typeface="Roboto"/>
              </a:rPr>
              <a:t>Pyramid Residual MoE Architecture</a:t>
            </a:r>
            <a:endParaRPr b="1" sz="2400">
              <a:solidFill>
                <a:schemeClr val="lt1"/>
              </a:solidFill>
              <a:latin typeface="Roboto"/>
              <a:ea typeface="Roboto"/>
              <a:cs typeface="Roboto"/>
              <a:sym typeface="Roboto"/>
            </a:endParaRPr>
          </a:p>
        </p:txBody>
      </p:sp>
      <p:pic>
        <p:nvPicPr>
          <p:cNvPr id="651" name="Google Shape;651;g300420fccb9_0_39"/>
          <p:cNvPicPr preferRelativeResize="0"/>
          <p:nvPr/>
        </p:nvPicPr>
        <p:blipFill>
          <a:blip r:embed="rId4">
            <a:alphaModFix/>
          </a:blip>
          <a:stretch>
            <a:fillRect/>
          </a:stretch>
        </p:blipFill>
        <p:spPr>
          <a:xfrm>
            <a:off x="6231850" y="1596525"/>
            <a:ext cx="5792300" cy="3873475"/>
          </a:xfrm>
          <a:prstGeom prst="rect">
            <a:avLst/>
          </a:prstGeom>
          <a:noFill/>
          <a:ln>
            <a:noFill/>
          </a:ln>
        </p:spPr>
      </p:pic>
      <p:sp>
        <p:nvSpPr>
          <p:cNvPr id="652" name="Google Shape;652;g300420fccb9_0_39"/>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300175e8045_0_110"/>
          <p:cNvSpPr/>
          <p:nvPr/>
        </p:nvSpPr>
        <p:spPr>
          <a:xfrm flipH="1" rot="10800000">
            <a:off x="-1" y="64"/>
            <a:ext cx="12192000" cy="68661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picture containing building, street&#10;&#10;Description automatically generated" id="129" name="Google Shape;129;g300175e8045_0_110"/>
          <p:cNvPicPr preferRelativeResize="0"/>
          <p:nvPr/>
        </p:nvPicPr>
        <p:blipFill rotWithShape="1">
          <a:blip r:embed="rId3">
            <a:alphaModFix amt="25000"/>
          </a:blip>
          <a:srcRect b="0" l="0" r="0" t="0"/>
          <a:stretch/>
        </p:blipFill>
        <p:spPr>
          <a:xfrm>
            <a:off x="-2" y="8165"/>
            <a:ext cx="12192000" cy="6858000"/>
          </a:xfrm>
          <a:prstGeom prst="rect">
            <a:avLst/>
          </a:prstGeom>
          <a:noFill/>
          <a:ln>
            <a:noFill/>
          </a:ln>
        </p:spPr>
      </p:pic>
      <p:sp>
        <p:nvSpPr>
          <p:cNvPr id="130" name="Google Shape;130;g300175e8045_0_110"/>
          <p:cNvSpPr txBox="1"/>
          <p:nvPr/>
        </p:nvSpPr>
        <p:spPr>
          <a:xfrm>
            <a:off x="1134035" y="2553964"/>
            <a:ext cx="9924000" cy="1354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600"/>
              </a:spcBef>
              <a:spcAft>
                <a:spcPts val="0"/>
              </a:spcAft>
              <a:buNone/>
            </a:pPr>
            <a:r>
              <a:rPr b="1" lang="en-US" sz="2600">
                <a:solidFill>
                  <a:schemeClr val="lt1"/>
                </a:solidFill>
                <a:latin typeface="Roboto"/>
                <a:ea typeface="Roboto"/>
                <a:cs typeface="Roboto"/>
                <a:sym typeface="Roboto"/>
              </a:rPr>
              <a:t>Outrageously Large Neural Networks: The Sparsely-Gated Mixture-of-Experts Layer</a:t>
            </a:r>
            <a:endParaRPr b="1" sz="2600">
              <a:solidFill>
                <a:schemeClr val="lt1"/>
              </a:solidFill>
              <a:latin typeface="Roboto"/>
              <a:ea typeface="Roboto"/>
              <a:cs typeface="Roboto"/>
              <a:sym typeface="Roboto"/>
            </a:endParaRPr>
          </a:p>
          <a:p>
            <a:pPr indent="0" lvl="0" marL="0" rtl="0" algn="ctr">
              <a:spcBef>
                <a:spcPts val="600"/>
              </a:spcBef>
              <a:spcAft>
                <a:spcPts val="0"/>
              </a:spcAft>
              <a:buClr>
                <a:schemeClr val="dk1"/>
              </a:buClr>
              <a:buFont typeface="Arial"/>
              <a:buNone/>
            </a:pPr>
            <a:r>
              <a:rPr lang="en-US" sz="2500">
                <a:solidFill>
                  <a:schemeClr val="lt1"/>
                </a:solidFill>
                <a:latin typeface="Roboto"/>
                <a:ea typeface="Roboto"/>
                <a:cs typeface="Roboto"/>
                <a:sym typeface="Roboto"/>
              </a:rPr>
              <a:t>Akul Gupta &amp; Aditi Roy &amp; Shraddhaa Mohan  </a:t>
            </a:r>
            <a:endParaRPr b="1" sz="2600">
              <a:solidFill>
                <a:schemeClr val="lt1"/>
              </a:solidFill>
              <a:latin typeface="Roboto"/>
              <a:ea typeface="Roboto"/>
              <a:cs typeface="Roboto"/>
              <a:sym typeface="Roboto"/>
            </a:endParaRPr>
          </a:p>
        </p:txBody>
      </p:sp>
      <p:pic>
        <p:nvPicPr>
          <p:cNvPr descr="A picture containing drawing&#10;&#10;Description automatically generated" id="131" name="Google Shape;131;g300175e8045_0_110"/>
          <p:cNvPicPr preferRelativeResize="0"/>
          <p:nvPr/>
        </p:nvPicPr>
        <p:blipFill rotWithShape="1">
          <a:blip r:embed="rId4">
            <a:alphaModFix/>
          </a:blip>
          <a:srcRect b="0" l="0" r="0" t="0"/>
          <a:stretch/>
        </p:blipFill>
        <p:spPr>
          <a:xfrm>
            <a:off x="4641007" y="852965"/>
            <a:ext cx="2909981" cy="754082"/>
          </a:xfrm>
          <a:prstGeom prst="rect">
            <a:avLst/>
          </a:prstGeom>
          <a:noFill/>
          <a:ln>
            <a:noFill/>
          </a:ln>
        </p:spPr>
      </p:pic>
      <p:sp>
        <p:nvSpPr>
          <p:cNvPr id="132" name="Google Shape;132;g300175e8045_0_110"/>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g300420fccb9_0_80"/>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658" name="Google Shape;658;g300420fccb9_0_80"/>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659" name="Google Shape;659;g300420fccb9_0_80"/>
          <p:cNvSpPr txBox="1"/>
          <p:nvPr/>
        </p:nvSpPr>
        <p:spPr>
          <a:xfrm>
            <a:off x="308300" y="1131175"/>
            <a:ext cx="11245800" cy="5043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Challenges in MoE Training</a:t>
            </a:r>
            <a:endParaRPr b="1">
              <a:solidFill>
                <a:schemeClr val="dk1"/>
              </a:solidFill>
            </a:endParaRPr>
          </a:p>
          <a:p>
            <a:pPr indent="-317500" lvl="0" marL="457200" rtl="0" algn="l">
              <a:lnSpc>
                <a:spcPct val="115000"/>
              </a:lnSpc>
              <a:spcBef>
                <a:spcPts val="1200"/>
              </a:spcBef>
              <a:spcAft>
                <a:spcPts val="0"/>
              </a:spcAft>
              <a:buClr>
                <a:schemeClr val="dk1"/>
              </a:buClr>
              <a:buSzPts val="1400"/>
              <a:buChar char="●"/>
            </a:pPr>
            <a:r>
              <a:rPr b="1" lang="en-US">
                <a:solidFill>
                  <a:schemeClr val="dk1"/>
                </a:solidFill>
              </a:rPr>
              <a:t>Compute Efficiency</a:t>
            </a:r>
            <a:r>
              <a:rPr lang="en-US">
                <a:solidFill>
                  <a:schemeClr val="dk1"/>
                </a:solidFill>
              </a:rPr>
              <a:t>: Requires a </a:t>
            </a:r>
            <a:r>
              <a:rPr b="1" lang="en-US">
                <a:solidFill>
                  <a:schemeClr val="dk1"/>
                </a:solidFill>
              </a:rPr>
              <a:t>sufficiently large batch size</a:t>
            </a:r>
            <a:r>
              <a:rPr lang="en-US">
                <a:solidFill>
                  <a:schemeClr val="dk1"/>
                </a:solidFill>
              </a:rPr>
              <a:t> for each expert.</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US">
                <a:solidFill>
                  <a:schemeClr val="dk1"/>
                </a:solidFill>
              </a:rPr>
              <a:t>Token Distribution Issue</a:t>
            </a:r>
            <a:r>
              <a:rPr lang="en-US">
                <a:solidFill>
                  <a:schemeClr val="dk1"/>
                </a:solidFill>
              </a:rPr>
              <a:t>:</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US">
                <a:solidFill>
                  <a:schemeClr val="dk1"/>
                </a:solidFill>
              </a:rPr>
              <a:t>In </a:t>
            </a:r>
            <a:r>
              <a:rPr b="1" lang="en-US">
                <a:solidFill>
                  <a:schemeClr val="dk1"/>
                </a:solidFill>
              </a:rPr>
              <a:t>MoE modules</a:t>
            </a:r>
            <a:r>
              <a:rPr lang="en-US">
                <a:solidFill>
                  <a:schemeClr val="dk1"/>
                </a:solidFill>
              </a:rPr>
              <a:t>, the input tokens are </a:t>
            </a:r>
            <a:r>
              <a:rPr b="1" lang="en-US">
                <a:solidFill>
                  <a:schemeClr val="dk1"/>
                </a:solidFill>
              </a:rPr>
              <a:t>partitioned across all experts</a:t>
            </a:r>
            <a:r>
              <a:rPr lang="en-US">
                <a:solidFill>
                  <a:schemeClr val="dk1"/>
                </a:solidFill>
              </a:rPr>
              <a:t>.</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US">
                <a:solidFill>
                  <a:schemeClr val="dk1"/>
                </a:solidFill>
              </a:rPr>
              <a:t>Results in </a:t>
            </a:r>
            <a:r>
              <a:rPr b="1" lang="en-US">
                <a:solidFill>
                  <a:schemeClr val="dk1"/>
                </a:solidFill>
              </a:rPr>
              <a:t>fewer tokens per expert</a:t>
            </a:r>
            <a:r>
              <a:rPr lang="en-US">
                <a:solidFill>
                  <a:schemeClr val="dk1"/>
                </a:solidFill>
              </a:rPr>
              <a:t> compared to the rest of the model (where no such partitioning occurs).</a:t>
            </a:r>
            <a:endParaRPr>
              <a:solidFill>
                <a:schemeClr val="dk1"/>
              </a:solidFill>
            </a:endParaRPr>
          </a:p>
          <a:p>
            <a:pPr indent="0" lvl="0" marL="0" rtl="0" algn="l">
              <a:lnSpc>
                <a:spcPct val="115000"/>
              </a:lnSpc>
              <a:spcBef>
                <a:spcPts val="1200"/>
              </a:spcBef>
              <a:spcAft>
                <a:spcPts val="0"/>
              </a:spcAft>
              <a:buNone/>
            </a:pPr>
            <a:r>
              <a:t/>
            </a:r>
            <a:endParaRPr sz="5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Solution: Data Parallelism + Expert Parallelism</a:t>
            </a:r>
            <a:endParaRPr b="1">
              <a:solidFill>
                <a:schemeClr val="dk1"/>
              </a:solidFill>
            </a:endParaRPr>
          </a:p>
          <a:p>
            <a:pPr indent="-317500" lvl="0" marL="457200" rtl="0" algn="l">
              <a:lnSpc>
                <a:spcPct val="115000"/>
              </a:lnSpc>
              <a:spcBef>
                <a:spcPts val="1200"/>
              </a:spcBef>
              <a:spcAft>
                <a:spcPts val="0"/>
              </a:spcAft>
              <a:buClr>
                <a:schemeClr val="dk1"/>
              </a:buClr>
              <a:buSzPts val="1400"/>
              <a:buChar char="●"/>
            </a:pPr>
            <a:r>
              <a:rPr lang="en-US">
                <a:solidFill>
                  <a:schemeClr val="dk1"/>
                </a:solidFill>
              </a:rPr>
              <a:t>To address token reduction, use a combination of:</a:t>
            </a:r>
            <a:endParaRPr>
              <a:solidFill>
                <a:schemeClr val="dk1"/>
              </a:solidFill>
            </a:endParaRPr>
          </a:p>
          <a:p>
            <a:pPr indent="-317500" lvl="1" marL="914400" rtl="0" algn="l">
              <a:lnSpc>
                <a:spcPct val="115000"/>
              </a:lnSpc>
              <a:spcBef>
                <a:spcPts val="0"/>
              </a:spcBef>
              <a:spcAft>
                <a:spcPts val="0"/>
              </a:spcAft>
              <a:buClr>
                <a:schemeClr val="dk1"/>
              </a:buClr>
              <a:buSzPts val="1400"/>
              <a:buAutoNum type="arabicPeriod"/>
            </a:pPr>
            <a:r>
              <a:rPr b="1" lang="en-US">
                <a:solidFill>
                  <a:schemeClr val="dk1"/>
                </a:solidFill>
              </a:rPr>
              <a:t>Data Parallelism</a:t>
            </a:r>
            <a:r>
              <a:rPr lang="en-US">
                <a:solidFill>
                  <a:schemeClr val="dk1"/>
                </a:solidFill>
              </a:rPr>
              <a:t>: Increases the number of tokens in the batch.</a:t>
            </a:r>
            <a:endParaRPr>
              <a:solidFill>
                <a:schemeClr val="dk1"/>
              </a:solidFill>
            </a:endParaRPr>
          </a:p>
          <a:p>
            <a:pPr indent="-317500" lvl="1" marL="914400" rtl="0" algn="l">
              <a:lnSpc>
                <a:spcPct val="115000"/>
              </a:lnSpc>
              <a:spcBef>
                <a:spcPts val="0"/>
              </a:spcBef>
              <a:spcAft>
                <a:spcPts val="0"/>
              </a:spcAft>
              <a:buClr>
                <a:schemeClr val="dk1"/>
              </a:buClr>
              <a:buSzPts val="1400"/>
              <a:buAutoNum type="arabicPeriod"/>
            </a:pPr>
            <a:r>
              <a:rPr b="1" lang="en-US">
                <a:solidFill>
                  <a:schemeClr val="dk1"/>
                </a:solidFill>
              </a:rPr>
              <a:t>Expert Parallelism</a:t>
            </a:r>
            <a:r>
              <a:rPr lang="en-US">
                <a:solidFill>
                  <a:schemeClr val="dk1"/>
                </a:solidFill>
              </a:rPr>
              <a:t>: Match the number of experts with the number of parallelism units.</a:t>
            </a:r>
            <a:endParaRPr>
              <a:solidFill>
                <a:schemeClr val="dk1"/>
              </a:solidFill>
            </a:endParaRPr>
          </a:p>
          <a:p>
            <a:pPr indent="0" lvl="0" marL="0" rtl="0" algn="l">
              <a:lnSpc>
                <a:spcPct val="115000"/>
              </a:lnSpc>
              <a:spcBef>
                <a:spcPts val="1200"/>
              </a:spcBef>
              <a:spcAft>
                <a:spcPts val="0"/>
              </a:spcAft>
              <a:buNone/>
            </a:pPr>
            <a:r>
              <a:t/>
            </a:r>
            <a:endParaRPr sz="5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Benefits of Combined Parallelism</a:t>
            </a:r>
            <a:endParaRPr b="1">
              <a:solidFill>
                <a:schemeClr val="dk1"/>
              </a:solidFill>
            </a:endParaRPr>
          </a:p>
          <a:p>
            <a:pPr indent="-317500" lvl="0" marL="457200" rtl="0" algn="l">
              <a:lnSpc>
                <a:spcPct val="115000"/>
              </a:lnSpc>
              <a:spcBef>
                <a:spcPts val="1200"/>
              </a:spcBef>
              <a:spcAft>
                <a:spcPts val="0"/>
              </a:spcAft>
              <a:buClr>
                <a:schemeClr val="dk1"/>
              </a:buClr>
              <a:buSzPts val="1400"/>
              <a:buChar char="●"/>
            </a:pPr>
            <a:r>
              <a:rPr b="1" lang="en-US">
                <a:solidFill>
                  <a:schemeClr val="dk1"/>
                </a:solidFill>
              </a:rPr>
              <a:t>Increases aggregate tokens</a:t>
            </a:r>
            <a:r>
              <a:rPr lang="en-US">
                <a:solidFill>
                  <a:schemeClr val="dk1"/>
                </a:solidFill>
              </a:rPr>
              <a:t> in the batch per </a:t>
            </a:r>
            <a:r>
              <a:rPr b="1" lang="en-US">
                <a:solidFill>
                  <a:schemeClr val="dk1"/>
                </a:solidFill>
              </a:rPr>
              <a:t>MoE replica</a:t>
            </a:r>
            <a:r>
              <a:rPr lang="en-US">
                <a:solidFill>
                  <a:schemeClr val="dk1"/>
                </a:solidFill>
              </a:rPr>
              <a:t>.</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Ensures </a:t>
            </a:r>
            <a:r>
              <a:rPr b="1" lang="en-US">
                <a:solidFill>
                  <a:schemeClr val="dk1"/>
                </a:solidFill>
              </a:rPr>
              <a:t>no reduction of tokens per expert</a:t>
            </a:r>
            <a:r>
              <a:rPr lang="en-US">
                <a:solidFill>
                  <a:schemeClr val="dk1"/>
                </a:solidFill>
              </a:rPr>
              <a:t> when compared to the rest of the model.</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Results in </a:t>
            </a:r>
            <a:r>
              <a:rPr b="1" lang="en-US">
                <a:solidFill>
                  <a:schemeClr val="dk1"/>
                </a:solidFill>
              </a:rPr>
              <a:t>better compute efficiency</a:t>
            </a:r>
            <a:r>
              <a:rPr lang="en-US">
                <a:solidFill>
                  <a:schemeClr val="dk1"/>
                </a:solidFill>
              </a:rPr>
              <a:t> across the MoE module.</a:t>
            </a:r>
            <a:endParaRPr>
              <a:solidFill>
                <a:schemeClr val="dk1"/>
              </a:solidFill>
            </a:endParaRPr>
          </a:p>
          <a:p>
            <a:pPr indent="0" lvl="0" marL="0" rtl="0" algn="l">
              <a:lnSpc>
                <a:spcPct val="115000"/>
              </a:lnSpc>
              <a:spcBef>
                <a:spcPts val="1200"/>
              </a:spcBef>
              <a:spcAft>
                <a:spcPts val="200"/>
              </a:spcAft>
              <a:buNone/>
            </a:pPr>
            <a:r>
              <a:t/>
            </a:r>
            <a:endParaRPr b="1">
              <a:solidFill>
                <a:schemeClr val="dk1"/>
              </a:solidFill>
            </a:endParaRPr>
          </a:p>
        </p:txBody>
      </p:sp>
      <p:sp>
        <p:nvSpPr>
          <p:cNvPr id="660" name="Google Shape;660;g300420fccb9_0_80"/>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pic>
        <p:nvPicPr>
          <p:cNvPr descr="A close up of a logo&#10;&#10;Description automatically generated" id="661" name="Google Shape;661;g300420fccb9_0_80"/>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662" name="Google Shape;662;g300420fccb9_0_80"/>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b="1" lang="en-US" sz="2400">
                <a:solidFill>
                  <a:schemeClr val="lt1"/>
                </a:solidFill>
                <a:latin typeface="Roboto"/>
                <a:ea typeface="Roboto"/>
                <a:cs typeface="Roboto"/>
                <a:sym typeface="Roboto"/>
              </a:rPr>
              <a:t>Efficiently Training an MoE model</a:t>
            </a:r>
            <a:endParaRPr b="1" sz="2400">
              <a:solidFill>
                <a:schemeClr val="lt1"/>
              </a:solidFill>
              <a:latin typeface="Roboto"/>
              <a:ea typeface="Roboto"/>
              <a:cs typeface="Roboto"/>
              <a:sym typeface="Roboto"/>
            </a:endParaRPr>
          </a:p>
        </p:txBody>
      </p:sp>
      <p:sp>
        <p:nvSpPr>
          <p:cNvPr id="663" name="Google Shape;663;g300420fccb9_0_80"/>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g300420fccb9_0_91"/>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669" name="Google Shape;669;g300420fccb9_0_91"/>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670" name="Google Shape;670;g300420fccb9_0_91"/>
          <p:cNvSpPr txBox="1"/>
          <p:nvPr/>
        </p:nvSpPr>
        <p:spPr>
          <a:xfrm>
            <a:off x="308300" y="1131175"/>
            <a:ext cx="10978500" cy="5043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Challenges of PR-MoE Training Infrastructure</a:t>
            </a:r>
            <a:endParaRPr b="1">
              <a:solidFill>
                <a:schemeClr val="dk1"/>
              </a:solidFill>
            </a:endParaRPr>
          </a:p>
          <a:p>
            <a:pPr indent="-317500" lvl="0" marL="457200" rtl="0" algn="l">
              <a:lnSpc>
                <a:spcPct val="115000"/>
              </a:lnSpc>
              <a:spcBef>
                <a:spcPts val="1200"/>
              </a:spcBef>
              <a:spcAft>
                <a:spcPts val="0"/>
              </a:spcAft>
              <a:buClr>
                <a:schemeClr val="dk1"/>
              </a:buClr>
              <a:buSzPts val="1400"/>
              <a:buChar char="●"/>
            </a:pPr>
            <a:r>
              <a:rPr b="1" lang="en-US">
                <a:solidFill>
                  <a:schemeClr val="dk1"/>
                </a:solidFill>
              </a:rPr>
              <a:t>Varying Number of Experts</a:t>
            </a:r>
            <a:endParaRPr b="1">
              <a:solidFill>
                <a:schemeClr val="dk1"/>
              </a:solidFill>
            </a:endParaRPr>
          </a:p>
          <a:p>
            <a:pPr indent="-317500" lvl="1" marL="914400" rtl="0" algn="l">
              <a:lnSpc>
                <a:spcPct val="115000"/>
              </a:lnSpc>
              <a:spcBef>
                <a:spcPts val="0"/>
              </a:spcBef>
              <a:spcAft>
                <a:spcPts val="0"/>
              </a:spcAft>
              <a:buClr>
                <a:schemeClr val="dk1"/>
              </a:buClr>
              <a:buSzPts val="1400"/>
              <a:buChar char="○"/>
            </a:pPr>
            <a:r>
              <a:rPr lang="en-US">
                <a:solidFill>
                  <a:schemeClr val="dk1"/>
                </a:solidFill>
              </a:rPr>
              <a:t>PR-MoE models feature different numbers of experts at different stages, making it complex to determine an optimal expert parallelism strategy.</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US">
                <a:solidFill>
                  <a:schemeClr val="dk1"/>
                </a:solidFill>
              </a:rPr>
              <a:t>Optimal Expert Parallelism Complexity</a:t>
            </a:r>
            <a:endParaRPr b="1">
              <a:solidFill>
                <a:schemeClr val="dk1"/>
              </a:solidFill>
            </a:endParaRPr>
          </a:p>
          <a:p>
            <a:pPr indent="-317500" lvl="1" marL="914400" rtl="0" algn="l">
              <a:lnSpc>
                <a:spcPct val="115000"/>
              </a:lnSpc>
              <a:spcBef>
                <a:spcPts val="0"/>
              </a:spcBef>
              <a:spcAft>
                <a:spcPts val="0"/>
              </a:spcAft>
              <a:buClr>
                <a:schemeClr val="dk1"/>
              </a:buClr>
              <a:buSzPts val="1400"/>
              <a:buChar char="○"/>
            </a:pPr>
            <a:r>
              <a:rPr lang="en-US">
                <a:solidFill>
                  <a:schemeClr val="dk1"/>
                </a:solidFill>
              </a:rPr>
              <a:t>The most efficient training approach for MoE models is to make </a:t>
            </a:r>
            <a:r>
              <a:rPr b="1" lang="en-US">
                <a:solidFill>
                  <a:schemeClr val="dk1"/>
                </a:solidFill>
              </a:rPr>
              <a:t>expert parallelism</a:t>
            </a:r>
            <a:r>
              <a:rPr lang="en-US">
                <a:solidFill>
                  <a:schemeClr val="dk1"/>
                </a:solidFill>
              </a:rPr>
              <a:t> equal to the number of experts.</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US">
                <a:solidFill>
                  <a:schemeClr val="dk1"/>
                </a:solidFill>
              </a:rPr>
              <a:t>However, PR-MoE’s varying expert numbers across layers prevent a single degree of expert parallelism from being optimal across all layers.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US">
                <a:solidFill>
                  <a:schemeClr val="dk1"/>
                </a:solidFill>
              </a:rPr>
              <a:t>Expert Parallelism Trade-offs</a:t>
            </a:r>
            <a:endParaRPr b="1">
              <a:solidFill>
                <a:schemeClr val="dk1"/>
              </a:solidFill>
            </a:endParaRPr>
          </a:p>
          <a:p>
            <a:pPr indent="-317500" lvl="1" marL="914400" rtl="0" algn="l">
              <a:lnSpc>
                <a:spcPct val="115000"/>
              </a:lnSpc>
              <a:spcBef>
                <a:spcPts val="0"/>
              </a:spcBef>
              <a:spcAft>
                <a:spcPts val="0"/>
              </a:spcAft>
              <a:buClr>
                <a:schemeClr val="dk1"/>
              </a:buClr>
              <a:buSzPts val="1400"/>
              <a:buChar char="○"/>
            </a:pPr>
            <a:r>
              <a:rPr b="1" lang="en-US">
                <a:solidFill>
                  <a:schemeClr val="dk1"/>
                </a:solidFill>
              </a:rPr>
              <a:t>Too Low (Smallest Number of Experts)</a:t>
            </a:r>
            <a:r>
              <a:rPr lang="en-US">
                <a:solidFill>
                  <a:schemeClr val="dk1"/>
                </a:solidFill>
              </a:rPr>
              <a:t>:</a:t>
            </a:r>
            <a:endParaRPr>
              <a:solidFill>
                <a:schemeClr val="dk1"/>
              </a:solidFill>
            </a:endParaRPr>
          </a:p>
          <a:p>
            <a:pPr indent="-317500" lvl="2" marL="1371600" rtl="0" algn="l">
              <a:lnSpc>
                <a:spcPct val="115000"/>
              </a:lnSpc>
              <a:spcBef>
                <a:spcPts val="0"/>
              </a:spcBef>
              <a:spcAft>
                <a:spcPts val="0"/>
              </a:spcAft>
              <a:buClr>
                <a:schemeClr val="dk1"/>
              </a:buClr>
              <a:buSzPts val="1400"/>
              <a:buChar char="■"/>
            </a:pPr>
            <a:r>
              <a:rPr lang="en-US">
                <a:solidFill>
                  <a:schemeClr val="dk1"/>
                </a:solidFill>
              </a:rPr>
              <a:t>Forces multiple experts per GPU for layers with more experts.</a:t>
            </a:r>
            <a:endParaRPr>
              <a:solidFill>
                <a:schemeClr val="dk1"/>
              </a:solidFill>
            </a:endParaRPr>
          </a:p>
          <a:p>
            <a:pPr indent="-317500" lvl="2" marL="1371600" rtl="0" algn="l">
              <a:lnSpc>
                <a:spcPct val="115000"/>
              </a:lnSpc>
              <a:spcBef>
                <a:spcPts val="0"/>
              </a:spcBef>
              <a:spcAft>
                <a:spcPts val="0"/>
              </a:spcAft>
              <a:buClr>
                <a:schemeClr val="dk1"/>
              </a:buClr>
              <a:buSzPts val="1400"/>
              <a:buChar char="■"/>
            </a:pPr>
            <a:r>
              <a:rPr lang="en-US">
                <a:solidFill>
                  <a:schemeClr val="dk1"/>
                </a:solidFill>
              </a:rPr>
              <a:t>Reduces batch size per expert.</a:t>
            </a:r>
            <a:endParaRPr>
              <a:solidFill>
                <a:schemeClr val="dk1"/>
              </a:solidFill>
            </a:endParaRPr>
          </a:p>
          <a:p>
            <a:pPr indent="-317500" lvl="2" marL="1371600" rtl="0" algn="l">
              <a:lnSpc>
                <a:spcPct val="115000"/>
              </a:lnSpc>
              <a:spcBef>
                <a:spcPts val="0"/>
              </a:spcBef>
              <a:spcAft>
                <a:spcPts val="0"/>
              </a:spcAft>
              <a:buClr>
                <a:schemeClr val="dk1"/>
              </a:buClr>
              <a:buSzPts val="1400"/>
              <a:buChar char="■"/>
            </a:pPr>
            <a:r>
              <a:rPr lang="en-US">
                <a:solidFill>
                  <a:schemeClr val="dk1"/>
                </a:solidFill>
              </a:rPr>
              <a:t>Increases memory usage per GPU, leading to inefficiency.</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b="1" lang="en-US">
                <a:solidFill>
                  <a:schemeClr val="dk1"/>
                </a:solidFill>
              </a:rPr>
              <a:t>Too High (Largest Number of Experts)</a:t>
            </a:r>
            <a:r>
              <a:rPr lang="en-US">
                <a:solidFill>
                  <a:schemeClr val="dk1"/>
                </a:solidFill>
              </a:rPr>
              <a:t>:</a:t>
            </a:r>
            <a:endParaRPr>
              <a:solidFill>
                <a:schemeClr val="dk1"/>
              </a:solidFill>
            </a:endParaRPr>
          </a:p>
          <a:p>
            <a:pPr indent="-317500" lvl="2" marL="1371600" rtl="0" algn="l">
              <a:lnSpc>
                <a:spcPct val="115000"/>
              </a:lnSpc>
              <a:spcBef>
                <a:spcPts val="0"/>
              </a:spcBef>
              <a:spcAft>
                <a:spcPts val="0"/>
              </a:spcAft>
              <a:buClr>
                <a:schemeClr val="dk1"/>
              </a:buClr>
              <a:buSzPts val="1400"/>
              <a:buChar char="■"/>
            </a:pPr>
            <a:r>
              <a:rPr lang="en-US">
                <a:solidFill>
                  <a:schemeClr val="dk1"/>
                </a:solidFill>
              </a:rPr>
              <a:t>Creates load imbalance, where some GPUs have to process more experts than others.</a:t>
            </a:r>
            <a:endParaRPr>
              <a:solidFill>
                <a:schemeClr val="dk1"/>
              </a:solidFill>
            </a:endParaRPr>
          </a:p>
          <a:p>
            <a:pPr indent="-317500" lvl="2" marL="1371600" rtl="0" algn="l">
              <a:lnSpc>
                <a:spcPct val="115000"/>
              </a:lnSpc>
              <a:spcBef>
                <a:spcPts val="0"/>
              </a:spcBef>
              <a:spcAft>
                <a:spcPts val="0"/>
              </a:spcAft>
              <a:buClr>
                <a:schemeClr val="dk1"/>
              </a:buClr>
              <a:buSzPts val="1400"/>
              <a:buChar char="■"/>
            </a:pPr>
            <a:r>
              <a:rPr lang="en-US">
                <a:solidFill>
                  <a:schemeClr val="dk1"/>
                </a:solidFill>
              </a:rPr>
              <a:t>Limits training throughput efficiency.</a:t>
            </a:r>
            <a:endParaRPr>
              <a:solidFill>
                <a:schemeClr val="dk1"/>
              </a:solidFill>
            </a:endParaRPr>
          </a:p>
          <a:p>
            <a:pPr indent="0" lvl="0" marL="0" rtl="0" algn="l">
              <a:lnSpc>
                <a:spcPct val="115000"/>
              </a:lnSpc>
              <a:spcBef>
                <a:spcPts val="1200"/>
              </a:spcBef>
              <a:spcAft>
                <a:spcPts val="200"/>
              </a:spcAft>
              <a:buNone/>
            </a:pPr>
            <a:r>
              <a:t/>
            </a:r>
            <a:endParaRPr b="1" sz="1300">
              <a:solidFill>
                <a:schemeClr val="dk1"/>
              </a:solidFill>
            </a:endParaRPr>
          </a:p>
        </p:txBody>
      </p:sp>
      <p:sp>
        <p:nvSpPr>
          <p:cNvPr id="671" name="Google Shape;671;g300420fccb9_0_91"/>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pic>
        <p:nvPicPr>
          <p:cNvPr descr="A close up of a logo&#10;&#10;Description automatically generated" id="672" name="Google Shape;672;g300420fccb9_0_91"/>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673" name="Google Shape;673;g300420fccb9_0_91"/>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b="1" lang="en-US" sz="2400">
                <a:solidFill>
                  <a:schemeClr val="lt1"/>
                </a:solidFill>
                <a:latin typeface="Roboto"/>
                <a:ea typeface="Roboto"/>
                <a:cs typeface="Roboto"/>
                <a:sym typeface="Roboto"/>
              </a:rPr>
              <a:t>Challenges of PR-MoE</a:t>
            </a:r>
            <a:endParaRPr b="1" sz="2400">
              <a:solidFill>
                <a:schemeClr val="lt1"/>
              </a:solidFill>
              <a:latin typeface="Roboto"/>
              <a:ea typeface="Roboto"/>
              <a:cs typeface="Roboto"/>
              <a:sym typeface="Roboto"/>
            </a:endParaRPr>
          </a:p>
        </p:txBody>
      </p:sp>
      <p:sp>
        <p:nvSpPr>
          <p:cNvPr id="674" name="Google Shape;674;g300420fccb9_0_91"/>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g300420fccb9_0_103"/>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680" name="Google Shape;680;g300420fccb9_0_103"/>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681" name="Google Shape;681;g300420fccb9_0_103"/>
          <p:cNvSpPr txBox="1"/>
          <p:nvPr/>
        </p:nvSpPr>
        <p:spPr>
          <a:xfrm>
            <a:off x="308300" y="1131175"/>
            <a:ext cx="5855100" cy="5043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1" lang="en-US">
                <a:solidFill>
                  <a:schemeClr val="dk1"/>
                </a:solidFill>
              </a:rPr>
              <a:t>Challenges:</a:t>
            </a:r>
            <a:endParaRPr b="1">
              <a:solidFill>
                <a:schemeClr val="dk1"/>
              </a:solidFill>
            </a:endParaRPr>
          </a:p>
          <a:p>
            <a:pPr indent="-317500" lvl="0" marL="457200" rtl="0" algn="l">
              <a:lnSpc>
                <a:spcPct val="115000"/>
              </a:lnSpc>
              <a:spcBef>
                <a:spcPts val="1200"/>
              </a:spcBef>
              <a:spcAft>
                <a:spcPts val="0"/>
              </a:spcAft>
              <a:buClr>
                <a:schemeClr val="dk1"/>
              </a:buClr>
              <a:buSzPts val="1400"/>
              <a:buChar char="●"/>
            </a:pPr>
            <a:r>
              <a:rPr lang="en-US">
                <a:solidFill>
                  <a:schemeClr val="dk1"/>
                </a:solidFill>
              </a:rPr>
              <a:t>Efficient training of models with multiple experts</a:t>
            </a:r>
            <a:endParaRPr>
              <a:solidFill>
                <a:schemeClr val="dk1"/>
              </a:solidFill>
            </a:endParaRPr>
          </a:p>
          <a:p>
            <a:pPr indent="-317500" lvl="0" marL="457200" rtl="0" algn="l">
              <a:lnSpc>
                <a:spcPct val="115000"/>
              </a:lnSpc>
              <a:spcBef>
                <a:spcPts val="1000"/>
              </a:spcBef>
              <a:spcAft>
                <a:spcPts val="0"/>
              </a:spcAft>
              <a:buClr>
                <a:schemeClr val="dk1"/>
              </a:buClr>
              <a:buSzPts val="1400"/>
              <a:buChar char="●"/>
            </a:pPr>
            <a:r>
              <a:rPr lang="en-US">
                <a:solidFill>
                  <a:schemeClr val="dk1"/>
                </a:solidFill>
              </a:rPr>
              <a:t>Balancing parallelism and memory usage</a:t>
            </a:r>
            <a:endParaRPr>
              <a:solidFill>
                <a:schemeClr val="dk1"/>
              </a:solidFill>
            </a:endParaRPr>
          </a:p>
          <a:p>
            <a:pPr indent="-317500" lvl="0" marL="457200" rtl="0" algn="l">
              <a:lnSpc>
                <a:spcPct val="115000"/>
              </a:lnSpc>
              <a:spcBef>
                <a:spcPts val="1200"/>
              </a:spcBef>
              <a:spcAft>
                <a:spcPts val="0"/>
              </a:spcAft>
              <a:buClr>
                <a:schemeClr val="dk1"/>
              </a:buClr>
              <a:buSzPts val="1400"/>
              <a:buChar char="●"/>
            </a:pPr>
            <a:r>
              <a:rPr lang="en-US">
                <a:solidFill>
                  <a:schemeClr val="dk1"/>
                </a:solidFill>
              </a:rPr>
              <a:t>Eliminating load-imbalance across GPUs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Solution: Flexible Parallelism Design</a:t>
            </a:r>
            <a:endParaRPr b="1">
              <a:solidFill>
                <a:schemeClr val="dk1"/>
              </a:solidFill>
            </a:endParaRPr>
          </a:p>
          <a:p>
            <a:pPr indent="-317500" lvl="0" marL="457200" rtl="0" algn="l">
              <a:lnSpc>
                <a:spcPct val="115000"/>
              </a:lnSpc>
              <a:spcBef>
                <a:spcPts val="1200"/>
              </a:spcBef>
              <a:spcAft>
                <a:spcPts val="0"/>
              </a:spcAft>
              <a:buClr>
                <a:schemeClr val="dk1"/>
              </a:buClr>
              <a:buSzPts val="1400"/>
              <a:buChar char="●"/>
            </a:pPr>
            <a:r>
              <a:rPr lang="en-US">
                <a:solidFill>
                  <a:schemeClr val="dk1"/>
                </a:solidFill>
              </a:rPr>
              <a:t>Developed on </a:t>
            </a:r>
            <a:r>
              <a:rPr b="1" lang="en-US">
                <a:solidFill>
                  <a:schemeClr val="dk1"/>
                </a:solidFill>
              </a:rPr>
              <a:t>DeepSpeed-MoE</a:t>
            </a:r>
            <a:endParaRPr b="1">
              <a:solidFill>
                <a:schemeClr val="dk1"/>
              </a:solidFill>
            </a:endParaRPr>
          </a:p>
          <a:p>
            <a:pPr indent="-317500" lvl="0" marL="457200" rtl="0" algn="l">
              <a:lnSpc>
                <a:spcPct val="115000"/>
              </a:lnSpc>
              <a:spcBef>
                <a:spcPts val="1000"/>
              </a:spcBef>
              <a:spcAft>
                <a:spcPts val="0"/>
              </a:spcAft>
              <a:buClr>
                <a:schemeClr val="dk1"/>
              </a:buClr>
              <a:buSzPts val="1400"/>
              <a:buChar char="●"/>
            </a:pPr>
            <a:r>
              <a:rPr lang="en-US">
                <a:solidFill>
                  <a:schemeClr val="dk1"/>
                </a:solidFill>
              </a:rPr>
              <a:t>Supports training different model parts with varying degrees of:</a:t>
            </a:r>
            <a:endParaRPr>
              <a:solidFill>
                <a:schemeClr val="dk1"/>
              </a:solidFill>
            </a:endParaRPr>
          </a:p>
          <a:p>
            <a:pPr indent="-317500" lvl="1" marL="914400" rtl="0" algn="l">
              <a:lnSpc>
                <a:spcPct val="115000"/>
              </a:lnSpc>
              <a:spcBef>
                <a:spcPts val="1000"/>
              </a:spcBef>
              <a:spcAft>
                <a:spcPts val="0"/>
              </a:spcAft>
              <a:buClr>
                <a:schemeClr val="dk1"/>
              </a:buClr>
              <a:buSzPts val="1400"/>
              <a:buChar char="○"/>
            </a:pPr>
            <a:r>
              <a:rPr b="1" lang="en-US">
                <a:solidFill>
                  <a:schemeClr val="dk1"/>
                </a:solidFill>
              </a:rPr>
              <a:t>Expert Parallelism</a:t>
            </a:r>
            <a:endParaRPr b="1">
              <a:solidFill>
                <a:schemeClr val="dk1"/>
              </a:solidFill>
            </a:endParaRPr>
          </a:p>
          <a:p>
            <a:pPr indent="-317500" lvl="1" marL="914400" rtl="0" algn="l">
              <a:lnSpc>
                <a:spcPct val="115000"/>
              </a:lnSpc>
              <a:spcBef>
                <a:spcPts val="1200"/>
              </a:spcBef>
              <a:spcAft>
                <a:spcPts val="0"/>
              </a:spcAft>
              <a:buClr>
                <a:schemeClr val="dk1"/>
              </a:buClr>
              <a:buSzPts val="1400"/>
              <a:buChar char="○"/>
            </a:pPr>
            <a:r>
              <a:rPr b="1" lang="en-US">
                <a:solidFill>
                  <a:schemeClr val="dk1"/>
                </a:solidFill>
              </a:rPr>
              <a:t>Data Parallelism</a:t>
            </a:r>
            <a:endParaRPr b="1">
              <a:solidFill>
                <a:schemeClr val="dk1"/>
              </a:solidFill>
            </a:endParaRPr>
          </a:p>
          <a:p>
            <a:pPr indent="0" lvl="0" marL="0" rtl="0" algn="l">
              <a:lnSpc>
                <a:spcPct val="115000"/>
              </a:lnSpc>
              <a:spcBef>
                <a:spcPts val="1200"/>
              </a:spcBef>
              <a:spcAft>
                <a:spcPts val="1000"/>
              </a:spcAft>
              <a:buNone/>
            </a:pPr>
            <a:r>
              <a:t/>
            </a:r>
            <a:endParaRPr b="1">
              <a:solidFill>
                <a:schemeClr val="dk1"/>
              </a:solidFill>
            </a:endParaRPr>
          </a:p>
        </p:txBody>
      </p:sp>
      <p:sp>
        <p:nvSpPr>
          <p:cNvPr id="682" name="Google Shape;682;g300420fccb9_0_103"/>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pic>
        <p:nvPicPr>
          <p:cNvPr descr="A close up of a logo&#10;&#10;Description automatically generated" id="683" name="Google Shape;683;g300420fccb9_0_103"/>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684" name="Google Shape;684;g300420fccb9_0_103"/>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b="1" lang="en-US" sz="2400">
                <a:solidFill>
                  <a:schemeClr val="lt1"/>
                </a:solidFill>
                <a:latin typeface="Roboto"/>
                <a:ea typeface="Roboto"/>
                <a:cs typeface="Roboto"/>
                <a:sym typeface="Roboto"/>
              </a:rPr>
              <a:t>DeepSpeed-MoE with Multi-expert and Multi-data Parallelism Support</a:t>
            </a:r>
            <a:endParaRPr b="1" sz="2400">
              <a:solidFill>
                <a:schemeClr val="lt1"/>
              </a:solidFill>
              <a:latin typeface="Roboto"/>
              <a:ea typeface="Roboto"/>
              <a:cs typeface="Roboto"/>
              <a:sym typeface="Roboto"/>
            </a:endParaRPr>
          </a:p>
        </p:txBody>
      </p:sp>
      <p:sp>
        <p:nvSpPr>
          <p:cNvPr id="685" name="Google Shape;685;g300420fccb9_0_103"/>
          <p:cNvSpPr txBox="1"/>
          <p:nvPr/>
        </p:nvSpPr>
        <p:spPr>
          <a:xfrm>
            <a:off x="6301325" y="1174800"/>
            <a:ext cx="5530800" cy="5043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1" lang="en-US">
                <a:solidFill>
                  <a:schemeClr val="dk1"/>
                </a:solidFill>
              </a:rPr>
              <a:t>Outcomes:</a:t>
            </a:r>
            <a:endParaRPr b="1">
              <a:solidFill>
                <a:schemeClr val="dk1"/>
              </a:solidFill>
            </a:endParaRPr>
          </a:p>
          <a:p>
            <a:pPr indent="-317500" lvl="0" marL="457200" rtl="0" algn="l">
              <a:lnSpc>
                <a:spcPct val="115000"/>
              </a:lnSpc>
              <a:spcBef>
                <a:spcPts val="1200"/>
              </a:spcBef>
              <a:spcAft>
                <a:spcPts val="0"/>
              </a:spcAft>
              <a:buClr>
                <a:schemeClr val="dk1"/>
              </a:buClr>
              <a:buSzPts val="1400"/>
              <a:buChar char="●"/>
            </a:pPr>
            <a:r>
              <a:rPr lang="en-US">
                <a:solidFill>
                  <a:schemeClr val="dk1"/>
                </a:solidFill>
              </a:rPr>
              <a:t>No reduction in input tokens per expert</a:t>
            </a:r>
            <a:endParaRPr>
              <a:solidFill>
                <a:schemeClr val="dk1"/>
              </a:solidFill>
            </a:endParaRPr>
          </a:p>
          <a:p>
            <a:pPr indent="-317500" lvl="0" marL="457200" rtl="0" algn="l">
              <a:lnSpc>
                <a:spcPct val="115000"/>
              </a:lnSpc>
              <a:spcBef>
                <a:spcPts val="1000"/>
              </a:spcBef>
              <a:spcAft>
                <a:spcPts val="0"/>
              </a:spcAft>
              <a:buClr>
                <a:schemeClr val="dk1"/>
              </a:buClr>
              <a:buSzPts val="1400"/>
              <a:buChar char="●"/>
            </a:pPr>
            <a:r>
              <a:rPr lang="en-US">
                <a:solidFill>
                  <a:schemeClr val="dk1"/>
                </a:solidFill>
              </a:rPr>
              <a:t>No load-imbalance or increased memory usage</a:t>
            </a:r>
            <a:endParaRPr>
              <a:solidFill>
                <a:schemeClr val="dk1"/>
              </a:solidFill>
            </a:endParaRPr>
          </a:p>
          <a:p>
            <a:pPr indent="-317500" lvl="0" marL="457200" rtl="0" algn="l">
              <a:lnSpc>
                <a:spcPct val="115000"/>
              </a:lnSpc>
              <a:spcBef>
                <a:spcPts val="1200"/>
              </a:spcBef>
              <a:spcAft>
                <a:spcPts val="0"/>
              </a:spcAft>
              <a:buClr>
                <a:schemeClr val="dk1"/>
              </a:buClr>
              <a:buSzPts val="1400"/>
              <a:buChar char="●"/>
            </a:pPr>
            <a:r>
              <a:rPr lang="en-US">
                <a:solidFill>
                  <a:schemeClr val="dk1"/>
                </a:solidFill>
              </a:rPr>
              <a:t>Future-proof for various MoE models without training efficiency compromise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DeepSpeed-MoE can train PR-MoE models with any other future MoE variations that may require different experts at different stages of the model, without compromising on training efficiency or the memory requirements.</a:t>
            </a:r>
            <a:endParaRPr>
              <a:solidFill>
                <a:schemeClr val="dk1"/>
              </a:solidFill>
            </a:endParaRPr>
          </a:p>
          <a:p>
            <a:pPr indent="0" lvl="0" marL="0" rtl="0" algn="l">
              <a:lnSpc>
                <a:spcPct val="115000"/>
              </a:lnSpc>
              <a:spcBef>
                <a:spcPts val="1200"/>
              </a:spcBef>
              <a:spcAft>
                <a:spcPts val="200"/>
              </a:spcAft>
              <a:buNone/>
            </a:pPr>
            <a:r>
              <a:t/>
            </a:r>
            <a:endParaRPr b="1">
              <a:solidFill>
                <a:schemeClr val="dk1"/>
              </a:solidFill>
            </a:endParaRPr>
          </a:p>
        </p:txBody>
      </p:sp>
      <p:sp>
        <p:nvSpPr>
          <p:cNvPr id="686" name="Google Shape;686;g300420fccb9_0_103"/>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g300420fccb9_0_113"/>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692" name="Google Shape;692;g300420fccb9_0_113"/>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693" name="Google Shape;693;g300420fccb9_0_113"/>
          <p:cNvSpPr txBox="1"/>
          <p:nvPr/>
        </p:nvSpPr>
        <p:spPr>
          <a:xfrm>
            <a:off x="276075" y="1180813"/>
            <a:ext cx="6119400" cy="5043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1" lang="en-US" sz="1300">
                <a:solidFill>
                  <a:schemeClr val="dk1"/>
                </a:solidFill>
              </a:rPr>
              <a:t>PR-MoE</a:t>
            </a:r>
            <a:r>
              <a:rPr lang="en-US" sz="1300">
                <a:solidFill>
                  <a:schemeClr val="dk1"/>
                </a:solidFill>
              </a:rPr>
              <a:t> architecture against </a:t>
            </a:r>
            <a:r>
              <a:rPr b="1" lang="en-US" sz="1300">
                <a:solidFill>
                  <a:schemeClr val="dk1"/>
                </a:solidFill>
              </a:rPr>
              <a:t>Standard-MoE</a:t>
            </a:r>
            <a:r>
              <a:rPr lang="en-US" sz="1300">
                <a:solidFill>
                  <a:schemeClr val="dk1"/>
                </a:solidFill>
              </a:rPr>
              <a:t> on </a:t>
            </a:r>
            <a:r>
              <a:rPr b="1" lang="en-US" sz="1300">
                <a:solidFill>
                  <a:schemeClr val="dk1"/>
                </a:solidFill>
              </a:rPr>
              <a:t>Model Sizes</a:t>
            </a:r>
            <a:r>
              <a:rPr lang="en-US" sz="1300">
                <a:solidFill>
                  <a:schemeClr val="dk1"/>
                </a:solidFill>
              </a:rPr>
              <a:t> 350M and 1.3B</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300">
                <a:solidFill>
                  <a:schemeClr val="dk1"/>
                </a:solidFill>
              </a:rPr>
              <a:t>Key Findings:</a:t>
            </a:r>
            <a:endParaRPr b="1" sz="1300">
              <a:solidFill>
                <a:schemeClr val="dk1"/>
              </a:solidFill>
            </a:endParaRPr>
          </a:p>
          <a:p>
            <a:pPr indent="-311150" lvl="0" marL="457200" rtl="0" algn="l">
              <a:lnSpc>
                <a:spcPct val="115000"/>
              </a:lnSpc>
              <a:spcBef>
                <a:spcPts val="1200"/>
              </a:spcBef>
              <a:spcAft>
                <a:spcPts val="0"/>
              </a:spcAft>
              <a:buClr>
                <a:schemeClr val="dk1"/>
              </a:buClr>
              <a:buSzPts val="1300"/>
              <a:buAutoNum type="arabicPeriod"/>
            </a:pPr>
            <a:r>
              <a:rPr b="1" lang="en-US" sz="1300">
                <a:solidFill>
                  <a:schemeClr val="dk1"/>
                </a:solidFill>
              </a:rPr>
              <a:t>350M Model Case:</a:t>
            </a:r>
            <a:endParaRPr b="1" sz="1300">
              <a:solidFill>
                <a:schemeClr val="dk1"/>
              </a:solidFill>
            </a:endParaRPr>
          </a:p>
          <a:p>
            <a:pPr indent="-311150" lvl="1" marL="914400" rtl="0" algn="l">
              <a:lnSpc>
                <a:spcPct val="115000"/>
              </a:lnSpc>
              <a:spcBef>
                <a:spcPts val="0"/>
              </a:spcBef>
              <a:spcAft>
                <a:spcPts val="0"/>
              </a:spcAft>
              <a:buClr>
                <a:schemeClr val="dk1"/>
              </a:buClr>
              <a:buSzPts val="1300"/>
              <a:buChar char="○"/>
            </a:pPr>
            <a:r>
              <a:rPr b="1" lang="en-US" sz="1300">
                <a:solidFill>
                  <a:schemeClr val="dk1"/>
                </a:solidFill>
              </a:rPr>
              <a:t>PR-MoE</a:t>
            </a:r>
            <a:r>
              <a:rPr lang="en-US" sz="1300">
                <a:solidFill>
                  <a:schemeClr val="dk1"/>
                </a:solidFill>
              </a:rPr>
              <a:t> uses </a:t>
            </a:r>
            <a:r>
              <a:rPr b="1" lang="en-US" sz="1300">
                <a:solidFill>
                  <a:schemeClr val="dk1"/>
                </a:solidFill>
              </a:rPr>
              <a:t>less than 1/3</a:t>
            </a:r>
            <a:r>
              <a:rPr lang="en-US" sz="1300">
                <a:solidFill>
                  <a:schemeClr val="dk1"/>
                </a:solidFill>
              </a:rPr>
              <a:t> of the parameters compared to </a:t>
            </a:r>
            <a:r>
              <a:rPr b="1" lang="en-US" sz="1300">
                <a:solidFill>
                  <a:schemeClr val="dk1"/>
                </a:solidFill>
              </a:rPr>
              <a:t>Standard-MoE</a:t>
            </a:r>
            <a:endParaRPr b="1" sz="1300">
              <a:solidFill>
                <a:schemeClr val="dk1"/>
              </a:solidFill>
            </a:endParaRPr>
          </a:p>
          <a:p>
            <a:pPr indent="-311150" lvl="1" marL="914400" rtl="0" algn="l">
              <a:lnSpc>
                <a:spcPct val="115000"/>
              </a:lnSpc>
              <a:spcBef>
                <a:spcPts val="0"/>
              </a:spcBef>
              <a:spcAft>
                <a:spcPts val="0"/>
              </a:spcAft>
              <a:buClr>
                <a:schemeClr val="dk1"/>
              </a:buClr>
              <a:buSzPts val="1300"/>
              <a:buChar char="○"/>
            </a:pPr>
            <a:r>
              <a:rPr b="1" lang="en-US" sz="1300">
                <a:solidFill>
                  <a:schemeClr val="dk1"/>
                </a:solidFill>
              </a:rPr>
              <a:t>Comparable accuracy</a:t>
            </a:r>
            <a:r>
              <a:rPr lang="en-US" sz="1300">
                <a:solidFill>
                  <a:schemeClr val="dk1"/>
                </a:solidFill>
              </a:rPr>
              <a:t> achieved with significantly fewer parameters</a:t>
            </a:r>
            <a:endParaRPr sz="1300">
              <a:solidFill>
                <a:schemeClr val="dk1"/>
              </a:solidFill>
            </a:endParaRPr>
          </a:p>
          <a:p>
            <a:pPr indent="-311150" lvl="0" marL="457200" rtl="0" algn="l">
              <a:lnSpc>
                <a:spcPct val="115000"/>
              </a:lnSpc>
              <a:spcBef>
                <a:spcPts val="0"/>
              </a:spcBef>
              <a:spcAft>
                <a:spcPts val="0"/>
              </a:spcAft>
              <a:buClr>
                <a:schemeClr val="dk1"/>
              </a:buClr>
              <a:buSzPts val="1300"/>
              <a:buAutoNum type="arabicPeriod"/>
            </a:pPr>
            <a:r>
              <a:rPr b="1" lang="en-US" sz="1300">
                <a:solidFill>
                  <a:schemeClr val="dk1"/>
                </a:solidFill>
              </a:rPr>
              <a:t>1.3B Model Case:</a:t>
            </a:r>
            <a:endParaRPr b="1" sz="1300">
              <a:solidFill>
                <a:schemeClr val="dk1"/>
              </a:solidFill>
            </a:endParaRPr>
          </a:p>
          <a:p>
            <a:pPr indent="-311150" lvl="1" marL="914400" rtl="0" algn="l">
              <a:lnSpc>
                <a:spcPct val="115000"/>
              </a:lnSpc>
              <a:spcBef>
                <a:spcPts val="0"/>
              </a:spcBef>
              <a:spcAft>
                <a:spcPts val="0"/>
              </a:spcAft>
              <a:buClr>
                <a:schemeClr val="dk1"/>
              </a:buClr>
              <a:buSzPts val="1300"/>
              <a:buChar char="○"/>
            </a:pPr>
            <a:r>
              <a:rPr b="1" lang="en-US" sz="1300">
                <a:solidFill>
                  <a:schemeClr val="dk1"/>
                </a:solidFill>
              </a:rPr>
              <a:t>PR-MoE</a:t>
            </a:r>
            <a:r>
              <a:rPr lang="en-US" sz="1300">
                <a:solidFill>
                  <a:schemeClr val="dk1"/>
                </a:solidFill>
              </a:rPr>
              <a:t> utilizes about </a:t>
            </a:r>
            <a:r>
              <a:rPr b="1" lang="en-US" sz="1300">
                <a:solidFill>
                  <a:schemeClr val="dk1"/>
                </a:solidFill>
              </a:rPr>
              <a:t>60%</a:t>
            </a:r>
            <a:r>
              <a:rPr lang="en-US" sz="1300">
                <a:solidFill>
                  <a:schemeClr val="dk1"/>
                </a:solidFill>
              </a:rPr>
              <a:t> of the parameters used by </a:t>
            </a:r>
            <a:r>
              <a:rPr b="1" lang="en-US" sz="1300">
                <a:solidFill>
                  <a:schemeClr val="dk1"/>
                </a:solidFill>
              </a:rPr>
              <a:t>Standard-MoE</a:t>
            </a:r>
            <a:endParaRPr b="1" sz="1300">
              <a:solidFill>
                <a:schemeClr val="dk1"/>
              </a:solidFill>
            </a:endParaRPr>
          </a:p>
          <a:p>
            <a:pPr indent="-311150" lvl="1" marL="914400" rtl="0" algn="l">
              <a:lnSpc>
                <a:spcPct val="115000"/>
              </a:lnSpc>
              <a:spcBef>
                <a:spcPts val="0"/>
              </a:spcBef>
              <a:spcAft>
                <a:spcPts val="0"/>
              </a:spcAft>
              <a:buClr>
                <a:schemeClr val="dk1"/>
              </a:buClr>
              <a:buSzPts val="1300"/>
              <a:buChar char="○"/>
            </a:pPr>
            <a:r>
              <a:rPr b="1" lang="en-US" sz="1300">
                <a:solidFill>
                  <a:schemeClr val="dk1"/>
                </a:solidFill>
              </a:rPr>
              <a:t>Similar accuracy</a:t>
            </a:r>
            <a:r>
              <a:rPr lang="en-US" sz="1300">
                <a:solidFill>
                  <a:schemeClr val="dk1"/>
                </a:solidFill>
              </a:rPr>
              <a:t> despite parameter reduction</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300">
                <a:solidFill>
                  <a:schemeClr val="dk1"/>
                </a:solidFill>
              </a:rPr>
              <a:t>Performance Resul</a:t>
            </a:r>
            <a:r>
              <a:rPr b="1" lang="en-US" sz="1300">
                <a:solidFill>
                  <a:schemeClr val="dk1"/>
                </a:solidFill>
              </a:rPr>
              <a:t>t</a:t>
            </a:r>
            <a:r>
              <a:rPr b="1" lang="en-US" sz="1300">
                <a:solidFill>
                  <a:schemeClr val="dk1"/>
                </a:solidFill>
              </a:rPr>
              <a:t>s:</a:t>
            </a:r>
            <a:endParaRPr b="1" sz="1300">
              <a:solidFill>
                <a:schemeClr val="dk1"/>
              </a:solidFill>
            </a:endParaRPr>
          </a:p>
          <a:p>
            <a:pPr indent="-311150" lvl="0" marL="457200" rtl="0" algn="l">
              <a:lnSpc>
                <a:spcPct val="115000"/>
              </a:lnSpc>
              <a:spcBef>
                <a:spcPts val="1200"/>
              </a:spcBef>
              <a:spcAft>
                <a:spcPts val="0"/>
              </a:spcAft>
              <a:buClr>
                <a:schemeClr val="dk1"/>
              </a:buClr>
              <a:buSzPts val="1300"/>
              <a:buChar char="●"/>
            </a:pPr>
            <a:r>
              <a:rPr lang="en-US" sz="1300">
                <a:solidFill>
                  <a:schemeClr val="dk1"/>
                </a:solidFill>
              </a:rPr>
              <a:t>PR-MoE achieves </a:t>
            </a:r>
            <a:r>
              <a:rPr b="1" lang="en-US" sz="1300">
                <a:solidFill>
                  <a:schemeClr val="dk1"/>
                </a:solidFill>
              </a:rPr>
              <a:t>parameter efficiency</a:t>
            </a:r>
            <a:r>
              <a:rPr lang="en-US" sz="1300">
                <a:solidFill>
                  <a:schemeClr val="dk1"/>
                </a:solidFill>
              </a:rPr>
              <a:t> without compromising accuracy</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US" sz="1300">
                <a:solidFill>
                  <a:schemeClr val="dk1"/>
                </a:solidFill>
              </a:rPr>
              <a:t>Enables more efficient scaling for large models</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300">
                <a:solidFill>
                  <a:schemeClr val="dk1"/>
                </a:solidFill>
              </a:rPr>
              <a:t>Conclusion:</a:t>
            </a:r>
            <a:endParaRPr b="1" sz="1300">
              <a:solidFill>
                <a:schemeClr val="dk1"/>
              </a:solidFill>
            </a:endParaRPr>
          </a:p>
          <a:p>
            <a:pPr indent="-311150" lvl="0" marL="457200" rtl="0" algn="l">
              <a:lnSpc>
                <a:spcPct val="115000"/>
              </a:lnSpc>
              <a:spcBef>
                <a:spcPts val="1200"/>
              </a:spcBef>
              <a:spcAft>
                <a:spcPts val="0"/>
              </a:spcAft>
              <a:buClr>
                <a:schemeClr val="dk1"/>
              </a:buClr>
              <a:buSzPts val="1300"/>
              <a:buChar char="●"/>
            </a:pPr>
            <a:r>
              <a:rPr lang="en-US" sz="1300">
                <a:solidFill>
                  <a:schemeClr val="dk1"/>
                </a:solidFill>
              </a:rPr>
              <a:t>PR-MoE provides a highly efficient alternative to Standard-MoE</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US" sz="1300">
                <a:solidFill>
                  <a:schemeClr val="dk1"/>
                </a:solidFill>
              </a:rPr>
              <a:t>Fewer parameters with comparable performance, beneficial for memory and computation constraints</a:t>
            </a:r>
            <a:endParaRPr sz="1300">
              <a:solidFill>
                <a:schemeClr val="dk1"/>
              </a:solidFill>
            </a:endParaRPr>
          </a:p>
          <a:p>
            <a:pPr indent="0" lvl="0" marL="0" rtl="0" algn="l">
              <a:lnSpc>
                <a:spcPct val="115000"/>
              </a:lnSpc>
              <a:spcBef>
                <a:spcPts val="1200"/>
              </a:spcBef>
              <a:spcAft>
                <a:spcPts val="200"/>
              </a:spcAft>
              <a:buNone/>
            </a:pPr>
            <a:r>
              <a:t/>
            </a:r>
            <a:endParaRPr b="1" sz="1300">
              <a:solidFill>
                <a:schemeClr val="dk1"/>
              </a:solidFill>
            </a:endParaRPr>
          </a:p>
        </p:txBody>
      </p:sp>
      <p:sp>
        <p:nvSpPr>
          <p:cNvPr id="694" name="Google Shape;694;g300420fccb9_0_113"/>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pic>
        <p:nvPicPr>
          <p:cNvPr descr="A close up of a logo&#10;&#10;Description automatically generated" id="695" name="Google Shape;695;g300420fccb9_0_113"/>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696" name="Google Shape;696;g300420fccb9_0_113"/>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b="1" lang="en-US" sz="2400">
                <a:solidFill>
                  <a:schemeClr val="lt1"/>
                </a:solidFill>
                <a:latin typeface="Roboto"/>
                <a:ea typeface="Roboto"/>
                <a:cs typeface="Roboto"/>
                <a:sym typeface="Roboto"/>
              </a:rPr>
              <a:t>Evaluation of PR-MoE</a:t>
            </a:r>
            <a:endParaRPr b="1" sz="2400">
              <a:solidFill>
                <a:schemeClr val="lt1"/>
              </a:solidFill>
              <a:latin typeface="Roboto"/>
              <a:ea typeface="Roboto"/>
              <a:cs typeface="Roboto"/>
              <a:sym typeface="Roboto"/>
            </a:endParaRPr>
          </a:p>
        </p:txBody>
      </p:sp>
      <p:pic>
        <p:nvPicPr>
          <p:cNvPr id="697" name="Google Shape;697;g300420fccb9_0_113"/>
          <p:cNvPicPr preferRelativeResize="0"/>
          <p:nvPr/>
        </p:nvPicPr>
        <p:blipFill>
          <a:blip r:embed="rId4">
            <a:alphaModFix/>
          </a:blip>
          <a:stretch>
            <a:fillRect/>
          </a:stretch>
        </p:blipFill>
        <p:spPr>
          <a:xfrm>
            <a:off x="6458525" y="2670975"/>
            <a:ext cx="5653025" cy="1848175"/>
          </a:xfrm>
          <a:prstGeom prst="rect">
            <a:avLst/>
          </a:prstGeom>
          <a:noFill/>
          <a:ln>
            <a:noFill/>
          </a:ln>
        </p:spPr>
      </p:pic>
      <p:sp>
        <p:nvSpPr>
          <p:cNvPr id="698" name="Google Shape;698;g300420fccb9_0_113"/>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g300420fccb9_0_125"/>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704" name="Google Shape;704;g300420fccb9_0_125"/>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705" name="Google Shape;705;g300420fccb9_0_125"/>
          <p:cNvSpPr txBox="1"/>
          <p:nvPr/>
        </p:nvSpPr>
        <p:spPr>
          <a:xfrm>
            <a:off x="308300" y="1131175"/>
            <a:ext cx="6275700" cy="5043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a:solidFill>
                  <a:schemeClr val="dk1"/>
                </a:solidFill>
              </a:rPr>
              <a:t>Study the performance comparison of different MoE architectures:</a:t>
            </a:r>
            <a:endParaRPr>
              <a:solidFill>
                <a:schemeClr val="dk1"/>
              </a:solidFill>
            </a:endParaRPr>
          </a:p>
          <a:p>
            <a:pPr indent="-317500" lvl="0" marL="457200" rtl="0" algn="l">
              <a:lnSpc>
                <a:spcPct val="115000"/>
              </a:lnSpc>
              <a:spcBef>
                <a:spcPts val="1200"/>
              </a:spcBef>
              <a:spcAft>
                <a:spcPts val="0"/>
              </a:spcAft>
              <a:buClr>
                <a:schemeClr val="dk1"/>
              </a:buClr>
              <a:buSzPts val="1400"/>
              <a:buChar char="●"/>
            </a:pPr>
            <a:r>
              <a:rPr b="1" lang="en-US">
                <a:solidFill>
                  <a:schemeClr val="dk1"/>
                </a:solidFill>
              </a:rPr>
              <a:t>Standard-MoE, Residual-MoE, Pyramid-MoE, PR-MoE</a:t>
            </a:r>
            <a:r>
              <a:rPr lang="en-US">
                <a:solidFill>
                  <a:schemeClr val="dk1"/>
                </a:solidFill>
              </a:rPr>
              <a:t> (Combination of Pyramid and Residual)</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Key Findings:</a:t>
            </a:r>
            <a:endParaRPr b="1">
              <a:solidFill>
                <a:schemeClr val="dk1"/>
              </a:solidFill>
            </a:endParaRPr>
          </a:p>
          <a:p>
            <a:pPr indent="-317500" lvl="0" marL="457200" rtl="0" algn="l">
              <a:lnSpc>
                <a:spcPct val="115000"/>
              </a:lnSpc>
              <a:spcBef>
                <a:spcPts val="1200"/>
              </a:spcBef>
              <a:spcAft>
                <a:spcPts val="0"/>
              </a:spcAft>
              <a:buClr>
                <a:schemeClr val="dk1"/>
              </a:buClr>
              <a:buSzPts val="1400"/>
              <a:buChar char="●"/>
            </a:pPr>
            <a:r>
              <a:rPr b="1" lang="en-US">
                <a:solidFill>
                  <a:schemeClr val="dk1"/>
                </a:solidFill>
              </a:rPr>
              <a:t>Validation Loss Gap Reduction:</a:t>
            </a:r>
            <a:endParaRPr b="1">
              <a:solidFill>
                <a:schemeClr val="dk1"/>
              </a:solidFill>
            </a:endParaRPr>
          </a:p>
          <a:p>
            <a:pPr indent="-317500" lvl="1" marL="914400" rtl="0" algn="l">
              <a:lnSpc>
                <a:spcPct val="115000"/>
              </a:lnSpc>
              <a:spcBef>
                <a:spcPts val="0"/>
              </a:spcBef>
              <a:spcAft>
                <a:spcPts val="0"/>
              </a:spcAft>
              <a:buClr>
                <a:schemeClr val="dk1"/>
              </a:buClr>
              <a:buSzPts val="1400"/>
              <a:buChar char="○"/>
            </a:pPr>
            <a:r>
              <a:rPr b="1" lang="en-US">
                <a:solidFill>
                  <a:schemeClr val="dk1"/>
                </a:solidFill>
              </a:rPr>
              <a:t>Pyramid-MoE</a:t>
            </a:r>
            <a:r>
              <a:rPr lang="en-US">
                <a:solidFill>
                  <a:schemeClr val="dk1"/>
                </a:solidFill>
              </a:rPr>
              <a:t> and </a:t>
            </a:r>
            <a:r>
              <a:rPr b="1" lang="en-US">
                <a:solidFill>
                  <a:schemeClr val="dk1"/>
                </a:solidFill>
              </a:rPr>
              <a:t>Residual-MoE</a:t>
            </a:r>
            <a:r>
              <a:rPr lang="en-US">
                <a:solidFill>
                  <a:schemeClr val="dk1"/>
                </a:solidFill>
              </a:rPr>
              <a:t> significantly reduce the validation loss gap between </a:t>
            </a:r>
            <a:r>
              <a:rPr b="1" lang="en-US">
                <a:solidFill>
                  <a:schemeClr val="dk1"/>
                </a:solidFill>
              </a:rPr>
              <a:t>350M+MoE-128</a:t>
            </a:r>
            <a:r>
              <a:rPr lang="en-US">
                <a:solidFill>
                  <a:schemeClr val="dk1"/>
                </a:solidFill>
              </a:rPr>
              <a:t> and </a:t>
            </a:r>
            <a:r>
              <a:rPr b="1" lang="en-US">
                <a:solidFill>
                  <a:schemeClr val="dk1"/>
                </a:solidFill>
              </a:rPr>
              <a:t>350M+MoE-32</a:t>
            </a:r>
            <a:endParaRPr b="1">
              <a:solidFill>
                <a:schemeClr val="dk1"/>
              </a:solidFill>
            </a:endParaRPr>
          </a:p>
          <a:p>
            <a:pPr indent="-317500" lvl="1" marL="914400" rtl="0" algn="l">
              <a:lnSpc>
                <a:spcPct val="115000"/>
              </a:lnSpc>
              <a:spcBef>
                <a:spcPts val="0"/>
              </a:spcBef>
              <a:spcAft>
                <a:spcPts val="0"/>
              </a:spcAft>
              <a:buClr>
                <a:schemeClr val="dk1"/>
              </a:buClr>
              <a:buSzPts val="1400"/>
              <a:buChar char="○"/>
            </a:pPr>
            <a:r>
              <a:rPr b="1" lang="en-US">
                <a:solidFill>
                  <a:schemeClr val="dk1"/>
                </a:solidFill>
              </a:rPr>
              <a:t>PR-MoE</a:t>
            </a:r>
            <a:r>
              <a:rPr lang="en-US">
                <a:solidFill>
                  <a:schemeClr val="dk1"/>
                </a:solidFill>
              </a:rPr>
              <a:t> further narrows the loss gap to </a:t>
            </a:r>
            <a:r>
              <a:rPr b="1" lang="en-US">
                <a:solidFill>
                  <a:schemeClr val="dk1"/>
                </a:solidFill>
              </a:rPr>
              <a:t>~0.01</a:t>
            </a:r>
            <a:endParaRPr b="1">
              <a:solidFill>
                <a:schemeClr val="dk1"/>
              </a:solidFill>
            </a:endParaRPr>
          </a:p>
          <a:p>
            <a:pPr indent="-317500" lvl="0" marL="457200" rtl="0" algn="l">
              <a:lnSpc>
                <a:spcPct val="115000"/>
              </a:lnSpc>
              <a:spcBef>
                <a:spcPts val="0"/>
              </a:spcBef>
              <a:spcAft>
                <a:spcPts val="0"/>
              </a:spcAft>
              <a:buClr>
                <a:schemeClr val="dk1"/>
              </a:buClr>
              <a:buSzPts val="1400"/>
              <a:buChar char="●"/>
            </a:pPr>
            <a:r>
              <a:rPr b="1" lang="en-US">
                <a:solidFill>
                  <a:schemeClr val="dk1"/>
                </a:solidFill>
              </a:rPr>
              <a:t>PR-MoE</a:t>
            </a:r>
            <a:r>
              <a:rPr lang="en-US">
                <a:solidFill>
                  <a:schemeClr val="dk1"/>
                </a:solidFill>
              </a:rPr>
              <a:t> demonstrates excellent </a:t>
            </a:r>
            <a:r>
              <a:rPr b="1" lang="en-US">
                <a:solidFill>
                  <a:schemeClr val="dk1"/>
                </a:solidFill>
              </a:rPr>
              <a:t>parameter efficiency</a:t>
            </a:r>
            <a:r>
              <a:rPr lang="en-US">
                <a:solidFill>
                  <a:schemeClr val="dk1"/>
                </a:solidFill>
              </a:rPr>
              <a:t> with </a:t>
            </a:r>
            <a:r>
              <a:rPr b="1" lang="en-US">
                <a:solidFill>
                  <a:schemeClr val="dk1"/>
                </a:solidFill>
              </a:rPr>
              <a:t>minimal quality impact</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Conclusion:</a:t>
            </a:r>
            <a:endParaRPr b="1">
              <a:solidFill>
                <a:schemeClr val="dk1"/>
              </a:solidFill>
            </a:endParaRPr>
          </a:p>
          <a:p>
            <a:pPr indent="-317500" lvl="0" marL="457200" rtl="0" algn="l">
              <a:lnSpc>
                <a:spcPct val="115000"/>
              </a:lnSpc>
              <a:spcBef>
                <a:spcPts val="1200"/>
              </a:spcBef>
              <a:spcAft>
                <a:spcPts val="0"/>
              </a:spcAft>
              <a:buClr>
                <a:schemeClr val="dk1"/>
              </a:buClr>
              <a:buSzPts val="1400"/>
              <a:buChar char="●"/>
            </a:pPr>
            <a:r>
              <a:rPr b="1" lang="en-US">
                <a:solidFill>
                  <a:schemeClr val="dk1"/>
                </a:solidFill>
              </a:rPr>
              <a:t>PR-MoE</a:t>
            </a:r>
            <a:r>
              <a:rPr lang="en-US">
                <a:solidFill>
                  <a:schemeClr val="dk1"/>
                </a:solidFill>
              </a:rPr>
              <a:t> combines the strengths of Pyramid-MoE and Residual-MoE to provide superior performance with reduced parameter usage</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Achieves near parity in validation loss compared to larger MoE architectures with fewer resources</a:t>
            </a:r>
            <a:endParaRPr>
              <a:solidFill>
                <a:schemeClr val="dk1"/>
              </a:solidFill>
            </a:endParaRPr>
          </a:p>
          <a:p>
            <a:pPr indent="0" lvl="0" marL="0" rtl="0" algn="l">
              <a:lnSpc>
                <a:spcPct val="115000"/>
              </a:lnSpc>
              <a:spcBef>
                <a:spcPts val="1200"/>
              </a:spcBef>
              <a:spcAft>
                <a:spcPts val="200"/>
              </a:spcAft>
              <a:buNone/>
            </a:pPr>
            <a:r>
              <a:t/>
            </a:r>
            <a:endParaRPr b="1" sz="1300">
              <a:solidFill>
                <a:schemeClr val="dk1"/>
              </a:solidFill>
            </a:endParaRPr>
          </a:p>
        </p:txBody>
      </p:sp>
      <p:sp>
        <p:nvSpPr>
          <p:cNvPr id="706" name="Google Shape;706;g300420fccb9_0_125"/>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pic>
        <p:nvPicPr>
          <p:cNvPr descr="A close up of a logo&#10;&#10;Description automatically generated" id="707" name="Google Shape;707;g300420fccb9_0_125"/>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708" name="Google Shape;708;g300420fccb9_0_125"/>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b="1" lang="en-US" sz="2400">
                <a:solidFill>
                  <a:schemeClr val="lt1"/>
                </a:solidFill>
                <a:latin typeface="Roboto"/>
                <a:ea typeface="Roboto"/>
                <a:cs typeface="Roboto"/>
                <a:sym typeface="Roboto"/>
              </a:rPr>
              <a:t>Ablation Study of Different MoE Architectures</a:t>
            </a:r>
            <a:endParaRPr b="1" sz="2400">
              <a:solidFill>
                <a:schemeClr val="lt1"/>
              </a:solidFill>
              <a:latin typeface="Roboto"/>
              <a:ea typeface="Roboto"/>
              <a:cs typeface="Roboto"/>
              <a:sym typeface="Roboto"/>
            </a:endParaRPr>
          </a:p>
        </p:txBody>
      </p:sp>
      <p:pic>
        <p:nvPicPr>
          <p:cNvPr id="709" name="Google Shape;709;g300420fccb9_0_125"/>
          <p:cNvPicPr preferRelativeResize="0"/>
          <p:nvPr/>
        </p:nvPicPr>
        <p:blipFill>
          <a:blip r:embed="rId4">
            <a:alphaModFix/>
          </a:blip>
          <a:stretch>
            <a:fillRect/>
          </a:stretch>
        </p:blipFill>
        <p:spPr>
          <a:xfrm>
            <a:off x="6642775" y="2200700"/>
            <a:ext cx="5549225" cy="2701450"/>
          </a:xfrm>
          <a:prstGeom prst="rect">
            <a:avLst/>
          </a:prstGeom>
          <a:noFill/>
          <a:ln>
            <a:noFill/>
          </a:ln>
        </p:spPr>
      </p:pic>
      <p:sp>
        <p:nvSpPr>
          <p:cNvPr id="710" name="Google Shape;710;g300420fccb9_0_125"/>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g300420fccb9_0_137"/>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716" name="Google Shape;716;g300420fccb9_0_137"/>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717" name="Google Shape;717;g300420fccb9_0_137"/>
          <p:cNvSpPr txBox="1"/>
          <p:nvPr/>
        </p:nvSpPr>
        <p:spPr>
          <a:xfrm>
            <a:off x="308300" y="1131163"/>
            <a:ext cx="5792400" cy="5043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Layer R</a:t>
            </a:r>
            <a:r>
              <a:rPr b="1" lang="en-US" sz="1300">
                <a:solidFill>
                  <a:schemeClr val="dk1"/>
                </a:solidFill>
              </a:rPr>
              <a:t>eduction via Knowledge Distillation (KD)</a:t>
            </a:r>
            <a:endParaRPr b="1" sz="1300">
              <a:solidFill>
                <a:schemeClr val="dk1"/>
              </a:solidFill>
            </a:endParaRPr>
          </a:p>
          <a:p>
            <a:pPr indent="-311150" lvl="0" marL="457200" rtl="0" algn="l">
              <a:lnSpc>
                <a:spcPct val="115000"/>
              </a:lnSpc>
              <a:spcBef>
                <a:spcPts val="1200"/>
              </a:spcBef>
              <a:spcAft>
                <a:spcPts val="0"/>
              </a:spcAft>
              <a:buClr>
                <a:schemeClr val="dk1"/>
              </a:buClr>
              <a:buSzPts val="1300"/>
              <a:buChar char="●"/>
            </a:pPr>
            <a:r>
              <a:rPr b="1" lang="en-US" sz="1300">
                <a:solidFill>
                  <a:schemeClr val="dk1"/>
                </a:solidFill>
              </a:rPr>
              <a:t>Compresses large models</a:t>
            </a:r>
            <a:r>
              <a:rPr lang="en-US" sz="1300">
                <a:solidFill>
                  <a:schemeClr val="dk1"/>
                </a:solidFill>
              </a:rPr>
              <a:t> into smaller, more efficient ones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US" sz="1300">
                <a:solidFill>
                  <a:schemeClr val="dk1"/>
                </a:solidFill>
              </a:rPr>
              <a:t>Reduces model size &amp; computation</a:t>
            </a:r>
            <a:r>
              <a:rPr lang="en-US" sz="1300">
                <a:solidFill>
                  <a:schemeClr val="dk1"/>
                </a:solidFill>
              </a:rPr>
              <a:t> with </a:t>
            </a:r>
            <a:r>
              <a:rPr b="1" lang="en-US" sz="1300">
                <a:solidFill>
                  <a:schemeClr val="dk1"/>
                </a:solidFill>
              </a:rPr>
              <a:t>competitive results</a:t>
            </a:r>
            <a:endParaRPr b="1"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US" sz="1300">
                <a:solidFill>
                  <a:schemeClr val="dk1"/>
                </a:solidFill>
              </a:rPr>
              <a:t>Our Focus</a:t>
            </a:r>
            <a:r>
              <a:rPr lang="en-US" sz="1300">
                <a:solidFill>
                  <a:schemeClr val="dk1"/>
                </a:solidFill>
              </a:rPr>
              <a:t>: KD for </a:t>
            </a:r>
            <a:r>
              <a:rPr b="1" lang="en-US" sz="1300">
                <a:solidFill>
                  <a:schemeClr val="dk1"/>
                </a:solidFill>
              </a:rPr>
              <a:t>sparse MoE-based auto-generative LMs</a:t>
            </a:r>
            <a:r>
              <a:rPr lang="en-US" sz="1300">
                <a:solidFill>
                  <a:schemeClr val="dk1"/>
                </a:solidFill>
              </a:rPr>
              <a:t> at multi-billion parameter scale</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b="1" lang="en-US" sz="1300">
                <a:solidFill>
                  <a:schemeClr val="dk1"/>
                </a:solidFill>
              </a:rPr>
              <a:t>Preserves sparse fine-tuning</a:t>
            </a:r>
            <a:r>
              <a:rPr lang="en-US" sz="1300">
                <a:solidFill>
                  <a:schemeClr val="dk1"/>
                </a:solidFill>
              </a:rPr>
              <a:t> and inference benefits</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300">
                <a:solidFill>
                  <a:schemeClr val="dk1"/>
                </a:solidFill>
              </a:rPr>
              <a:t>Comparison with Prior Works:</a:t>
            </a:r>
            <a:endParaRPr b="1" sz="1300">
              <a:solidFill>
                <a:schemeClr val="dk1"/>
              </a:solidFill>
            </a:endParaRPr>
          </a:p>
          <a:p>
            <a:pPr indent="-311150" lvl="0" marL="457200" rtl="0" algn="l">
              <a:lnSpc>
                <a:spcPct val="115000"/>
              </a:lnSpc>
              <a:spcBef>
                <a:spcPts val="1200"/>
              </a:spcBef>
              <a:spcAft>
                <a:spcPts val="0"/>
              </a:spcAft>
              <a:buClr>
                <a:schemeClr val="dk1"/>
              </a:buClr>
              <a:buSzPts val="1300"/>
              <a:buChar char="●"/>
            </a:pPr>
            <a:r>
              <a:rPr lang="en-US" sz="1300">
                <a:solidFill>
                  <a:schemeClr val="dk1"/>
                </a:solidFill>
              </a:rPr>
              <a:t>Prior studies convert </a:t>
            </a:r>
            <a:r>
              <a:rPr b="1" lang="en-US" sz="1300">
                <a:solidFill>
                  <a:schemeClr val="dk1"/>
                </a:solidFill>
              </a:rPr>
              <a:t>MoE into dense models</a:t>
            </a:r>
            <a:r>
              <a:rPr lang="en-US" sz="1300">
                <a:solidFill>
                  <a:schemeClr val="dk1"/>
                </a:solidFill>
              </a:rPr>
              <a:t>, losing MoE benefits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US" sz="1300">
                <a:solidFill>
                  <a:schemeClr val="dk1"/>
                </a:solidFill>
              </a:rPr>
              <a:t>Current Study</a:t>
            </a:r>
            <a:r>
              <a:rPr lang="en-US" sz="1300">
                <a:solidFill>
                  <a:schemeClr val="dk1"/>
                </a:solidFill>
              </a:rPr>
              <a:t>:</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Smaller </a:t>
            </a:r>
            <a:r>
              <a:rPr b="1" lang="en-US" sz="1300">
                <a:solidFill>
                  <a:schemeClr val="dk1"/>
                </a:solidFill>
              </a:rPr>
              <a:t>MoE models</a:t>
            </a:r>
            <a:r>
              <a:rPr lang="en-US" sz="1300">
                <a:solidFill>
                  <a:schemeClr val="dk1"/>
                </a:solidFill>
              </a:rPr>
              <a:t> with KD can achieve </a:t>
            </a:r>
            <a:r>
              <a:rPr b="1" lang="en-US" sz="1300">
                <a:solidFill>
                  <a:schemeClr val="dk1"/>
                </a:solidFill>
              </a:rPr>
              <a:t>similar performance</a:t>
            </a:r>
            <a:r>
              <a:rPr lang="en-US" sz="1300">
                <a:solidFill>
                  <a:schemeClr val="dk1"/>
                </a:solidFill>
              </a:rPr>
              <a:t> on downstream tasks</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Resulting models are </a:t>
            </a:r>
            <a:r>
              <a:rPr b="1" lang="en-US" sz="1300">
                <a:solidFill>
                  <a:schemeClr val="dk1"/>
                </a:solidFill>
              </a:rPr>
              <a:t>lighter</a:t>
            </a:r>
            <a:r>
              <a:rPr lang="en-US" sz="1300">
                <a:solidFill>
                  <a:schemeClr val="dk1"/>
                </a:solidFill>
              </a:rPr>
              <a:t> and </a:t>
            </a:r>
            <a:r>
              <a:rPr b="1" lang="en-US" sz="1300">
                <a:solidFill>
                  <a:schemeClr val="dk1"/>
                </a:solidFill>
              </a:rPr>
              <a:t>faster</a:t>
            </a:r>
            <a:r>
              <a:rPr lang="en-US" sz="1300">
                <a:solidFill>
                  <a:schemeClr val="dk1"/>
                </a:solidFill>
              </a:rPr>
              <a:t> during inference</a:t>
            </a:r>
            <a:endParaRPr b="1" sz="1500">
              <a:solidFill>
                <a:schemeClr val="dk1"/>
              </a:solidFill>
            </a:endParaRPr>
          </a:p>
        </p:txBody>
      </p:sp>
      <p:sp>
        <p:nvSpPr>
          <p:cNvPr id="718" name="Google Shape;718;g300420fccb9_0_137"/>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pic>
        <p:nvPicPr>
          <p:cNvPr descr="A close up of a logo&#10;&#10;Description automatically generated" id="719" name="Google Shape;719;g300420fccb9_0_137"/>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720" name="Google Shape;720;g300420fccb9_0_137"/>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b="1" lang="en-US" sz="2400">
                <a:solidFill>
                  <a:schemeClr val="lt1"/>
                </a:solidFill>
                <a:latin typeface="Roboto"/>
                <a:ea typeface="Roboto"/>
                <a:cs typeface="Roboto"/>
                <a:sym typeface="Roboto"/>
              </a:rPr>
              <a:t>Mixture-of-Students via Staged KD</a:t>
            </a:r>
            <a:endParaRPr b="1" sz="2400">
              <a:solidFill>
                <a:schemeClr val="lt1"/>
              </a:solidFill>
              <a:latin typeface="Roboto"/>
              <a:ea typeface="Roboto"/>
              <a:cs typeface="Roboto"/>
              <a:sym typeface="Roboto"/>
            </a:endParaRPr>
          </a:p>
        </p:txBody>
      </p:sp>
      <p:sp>
        <p:nvSpPr>
          <p:cNvPr id="721" name="Google Shape;721;g300420fccb9_0_137"/>
          <p:cNvSpPr txBox="1"/>
          <p:nvPr/>
        </p:nvSpPr>
        <p:spPr>
          <a:xfrm>
            <a:off x="6100700" y="998725"/>
            <a:ext cx="5978100" cy="510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sz="1300">
                <a:solidFill>
                  <a:schemeClr val="dk1"/>
                </a:solidFill>
              </a:rPr>
              <a:t>Training Process:</a:t>
            </a:r>
            <a:endParaRPr b="1" sz="1300">
              <a:solidFill>
                <a:schemeClr val="dk1"/>
              </a:solidFill>
            </a:endParaRPr>
          </a:p>
          <a:p>
            <a:pPr indent="-311150" lvl="0" marL="457200" rtl="0" algn="l">
              <a:lnSpc>
                <a:spcPct val="115000"/>
              </a:lnSpc>
              <a:spcBef>
                <a:spcPts val="1200"/>
              </a:spcBef>
              <a:spcAft>
                <a:spcPts val="0"/>
              </a:spcAft>
              <a:buClr>
                <a:schemeClr val="dk1"/>
              </a:buClr>
              <a:buSzPts val="1300"/>
              <a:buAutoNum type="arabicPeriod"/>
            </a:pPr>
            <a:r>
              <a:rPr b="1" lang="en-US" sz="1300">
                <a:solidFill>
                  <a:schemeClr val="dk1"/>
                </a:solidFill>
              </a:rPr>
              <a:t>Train a Teacher MoE Model</a:t>
            </a:r>
            <a:endParaRPr sz="1300">
              <a:solidFill>
                <a:schemeClr val="dk1"/>
              </a:solidFill>
            </a:endParaRPr>
          </a:p>
          <a:p>
            <a:pPr indent="-311150" lvl="0" marL="457200" rtl="0" algn="l">
              <a:lnSpc>
                <a:spcPct val="115000"/>
              </a:lnSpc>
              <a:spcBef>
                <a:spcPts val="0"/>
              </a:spcBef>
              <a:spcAft>
                <a:spcPts val="0"/>
              </a:spcAft>
              <a:buClr>
                <a:schemeClr val="dk1"/>
              </a:buClr>
              <a:buSzPts val="1300"/>
              <a:buAutoNum type="arabicPeriod"/>
            </a:pPr>
            <a:r>
              <a:rPr b="1" lang="en-US" sz="1300">
                <a:solidFill>
                  <a:schemeClr val="dk1"/>
                </a:solidFill>
              </a:rPr>
              <a:t>Student Model Creation</a:t>
            </a:r>
            <a:r>
              <a:rPr lang="en-US" sz="1300">
                <a:solidFill>
                  <a:schemeClr val="dk1"/>
                </a:solidFill>
              </a:rPr>
              <a:t>:</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b="1" lang="en-US" sz="1300">
                <a:solidFill>
                  <a:schemeClr val="dk1"/>
                </a:solidFill>
              </a:rPr>
              <a:t>Reduce depth</a:t>
            </a:r>
            <a:r>
              <a:rPr lang="en-US" sz="1300">
                <a:solidFill>
                  <a:schemeClr val="dk1"/>
                </a:solidFill>
              </a:rPr>
              <a:t> of each expert branch in the teacher model to obtain a student.</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Final student model retains </a:t>
            </a:r>
            <a:r>
              <a:rPr b="1" lang="en-US" sz="1300">
                <a:solidFill>
                  <a:schemeClr val="dk1"/>
                </a:solidFill>
              </a:rPr>
              <a:t>sparsely gated architecture</a:t>
            </a:r>
            <a:r>
              <a:rPr lang="en-US" sz="1300">
                <a:solidFill>
                  <a:schemeClr val="dk1"/>
                </a:solidFill>
              </a:rPr>
              <a:t>, but with </a:t>
            </a:r>
            <a:r>
              <a:rPr b="1" lang="en-US" sz="1300">
                <a:solidFill>
                  <a:schemeClr val="dk1"/>
                </a:solidFill>
              </a:rPr>
              <a:t>smaller expert depth</a:t>
            </a:r>
            <a:r>
              <a:rPr lang="en-US" sz="1300">
                <a:solidFill>
                  <a:schemeClr val="dk1"/>
                </a:solidFill>
              </a:rPr>
              <a:t>.</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This student model is termed </a:t>
            </a:r>
            <a:r>
              <a:rPr b="1" lang="en-US" sz="1300">
                <a:solidFill>
                  <a:schemeClr val="dk1"/>
                </a:solidFill>
              </a:rPr>
              <a:t>Mixture-of-Students (MoS)</a:t>
            </a:r>
            <a:r>
              <a:rPr lang="en-US" sz="1300">
                <a:solidFill>
                  <a:schemeClr val="dk1"/>
                </a:solidFill>
              </a:rPr>
              <a:t>.</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300">
                <a:solidFill>
                  <a:schemeClr val="dk1"/>
                </a:solidFill>
              </a:rPr>
              <a:t>Benefits of MoS:</a:t>
            </a:r>
            <a:endParaRPr b="1" sz="1300">
              <a:solidFill>
                <a:schemeClr val="dk1"/>
              </a:solidFill>
            </a:endParaRPr>
          </a:p>
          <a:p>
            <a:pPr indent="-311150" lvl="0" marL="457200" rtl="0" algn="l">
              <a:lnSpc>
                <a:spcPct val="115000"/>
              </a:lnSpc>
              <a:spcBef>
                <a:spcPts val="1200"/>
              </a:spcBef>
              <a:spcAft>
                <a:spcPts val="0"/>
              </a:spcAft>
              <a:buClr>
                <a:schemeClr val="dk1"/>
              </a:buClr>
              <a:buSzPts val="1300"/>
              <a:buChar char="●"/>
            </a:pPr>
            <a:r>
              <a:rPr b="1" lang="en-US" sz="1300">
                <a:solidFill>
                  <a:schemeClr val="dk1"/>
                </a:solidFill>
              </a:rPr>
              <a:t>Inherits sparse training &amp; inference advantages</a:t>
            </a:r>
            <a:r>
              <a:rPr lang="en-US" sz="1300">
                <a:solidFill>
                  <a:schemeClr val="dk1"/>
                </a:solidFill>
              </a:rPr>
              <a:t> of MoE.</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US" sz="1300">
                <a:solidFill>
                  <a:schemeClr val="dk1"/>
                </a:solidFill>
              </a:rPr>
              <a:t>Outperforms dense models</a:t>
            </a:r>
            <a:r>
              <a:rPr lang="en-US" sz="1300">
                <a:solidFill>
                  <a:schemeClr val="dk1"/>
                </a:solidFill>
              </a:rPr>
              <a:t> with equivalent quality.</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300">
                <a:solidFill>
                  <a:schemeClr val="dk1"/>
                </a:solidFill>
              </a:rPr>
              <a:t>Knowledge Distillation (KD) Process:</a:t>
            </a:r>
            <a:endParaRPr b="1" sz="1300">
              <a:solidFill>
                <a:schemeClr val="dk1"/>
              </a:solidFill>
            </a:endParaRPr>
          </a:p>
          <a:p>
            <a:pPr indent="-311150" lvl="0" marL="457200" rtl="0" algn="l">
              <a:lnSpc>
                <a:spcPct val="115000"/>
              </a:lnSpc>
              <a:spcBef>
                <a:spcPts val="1200"/>
              </a:spcBef>
              <a:spcAft>
                <a:spcPts val="0"/>
              </a:spcAft>
              <a:buClr>
                <a:schemeClr val="dk1"/>
              </a:buClr>
              <a:buSzPts val="1300"/>
              <a:buChar char="●"/>
            </a:pPr>
            <a:r>
              <a:rPr lang="en-US" sz="1300">
                <a:solidFill>
                  <a:schemeClr val="dk1"/>
                </a:solidFill>
              </a:rPr>
              <a:t>The </a:t>
            </a:r>
            <a:r>
              <a:rPr b="1" lang="en-US" sz="1300">
                <a:solidFill>
                  <a:schemeClr val="dk1"/>
                </a:solidFill>
              </a:rPr>
              <a:t>Mixture-of-Students (MoS)</a:t>
            </a:r>
            <a:r>
              <a:rPr lang="en-US" sz="1300">
                <a:solidFill>
                  <a:schemeClr val="dk1"/>
                </a:solidFill>
              </a:rPr>
              <a:t> imitates the teacher MoE’s outputs:</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b="1" lang="en-US" sz="1300">
                <a:solidFill>
                  <a:schemeClr val="dk1"/>
                </a:solidFill>
              </a:rPr>
              <a:t>Cross-entropy loss</a:t>
            </a:r>
            <a:r>
              <a:rPr lang="en-US" sz="1300">
                <a:solidFill>
                  <a:schemeClr val="dk1"/>
                </a:solidFill>
              </a:rPr>
              <a:t> with hard labels.</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b="1" lang="en-US" sz="1300">
                <a:solidFill>
                  <a:schemeClr val="dk1"/>
                </a:solidFill>
              </a:rPr>
              <a:t>KL divergence loss</a:t>
            </a:r>
            <a:r>
              <a:rPr lang="en-US" sz="1300">
                <a:solidFill>
                  <a:schemeClr val="dk1"/>
                </a:solidFill>
              </a:rPr>
              <a:t> with soft labels from the teacher model</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300">
                <a:solidFill>
                  <a:schemeClr val="dk1"/>
                </a:solidFill>
              </a:rPr>
              <a:t>PR-MoS: Combining PR-MoE and KD:</a:t>
            </a:r>
            <a:endParaRPr b="1" sz="1300">
              <a:solidFill>
                <a:schemeClr val="dk1"/>
              </a:solidFill>
            </a:endParaRPr>
          </a:p>
          <a:p>
            <a:pPr indent="-311150" lvl="0" marL="457200" rtl="0" algn="l">
              <a:lnSpc>
                <a:spcPct val="115000"/>
              </a:lnSpc>
              <a:spcBef>
                <a:spcPts val="1200"/>
              </a:spcBef>
              <a:spcAft>
                <a:spcPts val="0"/>
              </a:spcAft>
              <a:buClr>
                <a:schemeClr val="dk1"/>
              </a:buClr>
              <a:buSzPts val="1300"/>
              <a:buChar char="●"/>
            </a:pPr>
            <a:r>
              <a:rPr b="1" lang="en-US" sz="1300">
                <a:solidFill>
                  <a:schemeClr val="dk1"/>
                </a:solidFill>
              </a:rPr>
              <a:t>PR-MoS</a:t>
            </a:r>
            <a:r>
              <a:rPr lang="en-US" sz="1300">
                <a:solidFill>
                  <a:schemeClr val="dk1"/>
                </a:solidFill>
              </a:rPr>
              <a:t> achieves further reduction in model size while maintaining MoE’s sparse efficiency and performance with KD. </a:t>
            </a:r>
            <a:endParaRPr sz="1300">
              <a:solidFill>
                <a:schemeClr val="dk1"/>
              </a:solidFill>
            </a:endParaRPr>
          </a:p>
          <a:p>
            <a:pPr indent="0" lvl="0" marL="0" rtl="0" algn="l">
              <a:spcBef>
                <a:spcPts val="1200"/>
              </a:spcBef>
              <a:spcAft>
                <a:spcPts val="0"/>
              </a:spcAft>
              <a:buNone/>
            </a:pPr>
            <a:r>
              <a:t/>
            </a:r>
            <a:endParaRPr sz="2900">
              <a:solidFill>
                <a:schemeClr val="dk1"/>
              </a:solidFill>
              <a:latin typeface="Calibri"/>
              <a:ea typeface="Calibri"/>
              <a:cs typeface="Calibri"/>
              <a:sym typeface="Calibri"/>
            </a:endParaRPr>
          </a:p>
        </p:txBody>
      </p:sp>
      <p:pic>
        <p:nvPicPr>
          <p:cNvPr id="722" name="Google Shape;722;g300420fccb9_0_137"/>
          <p:cNvPicPr preferRelativeResize="0"/>
          <p:nvPr/>
        </p:nvPicPr>
        <p:blipFill>
          <a:blip r:embed="rId4">
            <a:alphaModFix/>
          </a:blip>
          <a:stretch>
            <a:fillRect/>
          </a:stretch>
        </p:blipFill>
        <p:spPr>
          <a:xfrm>
            <a:off x="751700" y="5034829"/>
            <a:ext cx="4905600" cy="805225"/>
          </a:xfrm>
          <a:prstGeom prst="rect">
            <a:avLst/>
          </a:prstGeom>
          <a:noFill/>
          <a:ln>
            <a:noFill/>
          </a:ln>
        </p:spPr>
      </p:pic>
      <p:sp>
        <p:nvSpPr>
          <p:cNvPr id="723" name="Google Shape;723;g300420fccb9_0_137"/>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g300420fccb9_0_159"/>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729" name="Google Shape;729;g300420fccb9_0_159"/>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730" name="Google Shape;730;g300420fccb9_0_159"/>
          <p:cNvSpPr txBox="1"/>
          <p:nvPr/>
        </p:nvSpPr>
        <p:spPr>
          <a:xfrm>
            <a:off x="104750" y="1219200"/>
            <a:ext cx="6822300" cy="4989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1" lang="en-US" sz="1300">
                <a:solidFill>
                  <a:schemeClr val="dk1"/>
                </a:solidFill>
              </a:rPr>
              <a:t>Student Models </a:t>
            </a:r>
            <a:r>
              <a:rPr b="1" lang="en-US" sz="1300">
                <a:solidFill>
                  <a:schemeClr val="dk1"/>
                </a:solidFill>
              </a:rPr>
              <a:t>Configurations</a:t>
            </a:r>
            <a:r>
              <a:rPr lang="en-US" sz="1300">
                <a:solidFill>
                  <a:schemeClr val="dk1"/>
                </a:solidFill>
              </a:rPr>
              <a:t>: Reduced depth to </a:t>
            </a:r>
            <a:r>
              <a:rPr b="1" lang="en-US" sz="1300">
                <a:solidFill>
                  <a:schemeClr val="dk1"/>
                </a:solidFill>
              </a:rPr>
              <a:t>12.5%</a:t>
            </a:r>
            <a:r>
              <a:rPr lang="en-US" sz="1300">
                <a:solidFill>
                  <a:schemeClr val="dk1"/>
                </a:solidFill>
              </a:rPr>
              <a:t> (21 layers) </a:t>
            </a:r>
            <a:endParaRPr sz="1300">
              <a:solidFill>
                <a:schemeClr val="dk1"/>
              </a:solidFill>
            </a:endParaRPr>
          </a:p>
          <a:p>
            <a:pPr indent="0" lvl="0" marL="0" rtl="0" algn="l">
              <a:lnSpc>
                <a:spcPct val="115000"/>
              </a:lnSpc>
              <a:spcBef>
                <a:spcPts val="1200"/>
              </a:spcBef>
              <a:spcAft>
                <a:spcPts val="0"/>
              </a:spcAft>
              <a:buNone/>
            </a:pPr>
            <a:r>
              <a:rPr b="1" lang="en-US" sz="1300">
                <a:solidFill>
                  <a:schemeClr val="dk1"/>
                </a:solidFill>
              </a:rPr>
              <a:t>Pre-Tr</a:t>
            </a:r>
            <a:r>
              <a:rPr b="1" lang="en-US" sz="1300">
                <a:solidFill>
                  <a:schemeClr val="dk1"/>
                </a:solidFill>
              </a:rPr>
              <a:t>a</a:t>
            </a:r>
            <a:r>
              <a:rPr b="1" lang="en-US" sz="1300">
                <a:solidFill>
                  <a:schemeClr val="dk1"/>
                </a:solidFill>
              </a:rPr>
              <a:t>ining Convergence Results:</a:t>
            </a:r>
            <a:endParaRPr b="1" sz="1300">
              <a:solidFill>
                <a:schemeClr val="dk1"/>
              </a:solidFill>
            </a:endParaRPr>
          </a:p>
          <a:p>
            <a:pPr indent="-311150" lvl="0" marL="457200" rtl="0" algn="l">
              <a:lnSpc>
                <a:spcPct val="115000"/>
              </a:lnSpc>
              <a:spcBef>
                <a:spcPts val="1200"/>
              </a:spcBef>
              <a:spcAft>
                <a:spcPts val="0"/>
              </a:spcAft>
              <a:buClr>
                <a:schemeClr val="dk1"/>
              </a:buClr>
              <a:buSzPts val="1300"/>
              <a:buChar char="●"/>
            </a:pPr>
            <a:r>
              <a:rPr b="1" lang="en-US" sz="1300">
                <a:solidFill>
                  <a:schemeClr val="dk1"/>
                </a:solidFill>
              </a:rPr>
              <a:t>Staged-KD vs. Full-KD</a:t>
            </a:r>
            <a:r>
              <a:rPr lang="en-US" sz="1300">
                <a:solidFill>
                  <a:schemeClr val="dk1"/>
                </a:solidFill>
              </a:rPr>
              <a:t>:</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b="1" lang="en-US" sz="1300">
                <a:solidFill>
                  <a:schemeClr val="dk1"/>
                </a:solidFill>
              </a:rPr>
              <a:t>Validation Curves</a:t>
            </a:r>
            <a:r>
              <a:rPr lang="en-US" sz="1300">
                <a:solidFill>
                  <a:schemeClr val="dk1"/>
                </a:solidFill>
              </a:rPr>
              <a:t>: Staged-KD student model shows a similar validation curve to the teacher model after </a:t>
            </a:r>
            <a:r>
              <a:rPr b="1" lang="en-US" sz="1300">
                <a:solidFill>
                  <a:schemeClr val="dk1"/>
                </a:solidFill>
              </a:rPr>
              <a:t>400K steps</a:t>
            </a:r>
            <a:r>
              <a:rPr lang="en-US" sz="1300">
                <a:solidFill>
                  <a:schemeClr val="dk1"/>
                </a:solidFill>
              </a:rPr>
              <a:t> (see Figure 6).</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b="1" lang="en-US" sz="1300">
                <a:solidFill>
                  <a:schemeClr val="dk1"/>
                </a:solidFill>
              </a:rPr>
              <a:t>Zero-Shot Evaluation</a:t>
            </a:r>
            <a:r>
              <a:rPr lang="en-US" sz="1300">
                <a:solidFill>
                  <a:schemeClr val="dk1"/>
                </a:solidFill>
              </a:rPr>
              <a:t>: Staged-KD outperforms full-KD on downstream tasks.</a:t>
            </a:r>
            <a:endParaRPr sz="1300">
              <a:solidFill>
                <a:schemeClr val="dk1"/>
              </a:solidFill>
            </a:endParaRPr>
          </a:p>
          <a:p>
            <a:pPr indent="0" lvl="0" marL="0" rtl="0" algn="l">
              <a:lnSpc>
                <a:spcPct val="115000"/>
              </a:lnSpc>
              <a:spcBef>
                <a:spcPts val="1200"/>
              </a:spcBef>
              <a:spcAft>
                <a:spcPts val="0"/>
              </a:spcAft>
              <a:buNone/>
            </a:pPr>
            <a:r>
              <a:rPr b="1" lang="en-US" sz="1300">
                <a:solidFill>
                  <a:schemeClr val="dk1"/>
                </a:solidFill>
              </a:rPr>
              <a:t>Downstream Task Performance (Zero-Shot Evaluation):</a:t>
            </a:r>
            <a:endParaRPr b="1" sz="1300">
              <a:solidFill>
                <a:schemeClr val="dk1"/>
              </a:solidFill>
            </a:endParaRPr>
          </a:p>
          <a:p>
            <a:pPr indent="-311150" lvl="0" marL="457200" rtl="0" algn="l">
              <a:lnSpc>
                <a:spcPct val="115000"/>
              </a:lnSpc>
              <a:spcBef>
                <a:spcPts val="1200"/>
              </a:spcBef>
              <a:spcAft>
                <a:spcPts val="0"/>
              </a:spcAft>
              <a:buClr>
                <a:schemeClr val="dk1"/>
              </a:buClr>
              <a:buSzPts val="1300"/>
              <a:buChar char="●"/>
            </a:pPr>
            <a:r>
              <a:rPr b="1" lang="en-US" sz="1300">
                <a:solidFill>
                  <a:schemeClr val="dk1"/>
                </a:solidFill>
              </a:rPr>
              <a:t>Notable Accuracy Improvements with Staged-KD</a:t>
            </a:r>
            <a:r>
              <a:rPr lang="en-US" sz="1300">
                <a:solidFill>
                  <a:schemeClr val="dk1"/>
                </a:solidFill>
              </a:rPr>
              <a:t>:</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US" sz="1300">
                <a:solidFill>
                  <a:schemeClr val="dk1"/>
                </a:solidFill>
              </a:rPr>
              <a:t>Small Accuracy Drop</a:t>
            </a:r>
            <a:r>
              <a:rPr lang="en-US" sz="1300">
                <a:solidFill>
                  <a:schemeClr val="dk1"/>
                </a:solidFill>
              </a:rPr>
              <a:t> in PIQA task</a:t>
            </a:r>
            <a:endParaRPr sz="1300">
              <a:solidFill>
                <a:schemeClr val="dk1"/>
              </a:solidFill>
            </a:endParaRPr>
          </a:p>
          <a:p>
            <a:pPr indent="0" lvl="0" marL="0" rtl="0" algn="l">
              <a:lnSpc>
                <a:spcPct val="115000"/>
              </a:lnSpc>
              <a:spcBef>
                <a:spcPts val="1200"/>
              </a:spcBef>
              <a:spcAft>
                <a:spcPts val="0"/>
              </a:spcAft>
              <a:buNone/>
            </a:pPr>
            <a:r>
              <a:rPr b="1" lang="en-US" sz="1300">
                <a:solidFill>
                  <a:schemeClr val="dk1"/>
                </a:solidFill>
              </a:rPr>
              <a:t>Benefits of Staged-KD &amp; MoS:</a:t>
            </a:r>
            <a:endParaRPr b="1" sz="1300">
              <a:solidFill>
                <a:schemeClr val="dk1"/>
              </a:solidFill>
            </a:endParaRPr>
          </a:p>
          <a:p>
            <a:pPr indent="-311150" lvl="0" marL="457200" rtl="0" algn="l">
              <a:lnSpc>
                <a:spcPct val="115000"/>
              </a:lnSpc>
              <a:spcBef>
                <a:spcPts val="1200"/>
              </a:spcBef>
              <a:spcAft>
                <a:spcPts val="0"/>
              </a:spcAft>
              <a:buClr>
                <a:schemeClr val="dk1"/>
              </a:buClr>
              <a:buSzPts val="1300"/>
              <a:buChar char="●"/>
            </a:pPr>
            <a:r>
              <a:rPr b="1" lang="en-US" sz="1300">
                <a:solidFill>
                  <a:schemeClr val="dk1"/>
                </a:solidFill>
              </a:rPr>
              <a:t>Memory Consumption</a:t>
            </a:r>
            <a:r>
              <a:rPr lang="en-US" sz="1300">
                <a:solidFill>
                  <a:schemeClr val="dk1"/>
                </a:solidFill>
              </a:rPr>
              <a:t>: Up to </a:t>
            </a:r>
            <a:r>
              <a:rPr b="1" lang="en-US" sz="1300">
                <a:solidFill>
                  <a:schemeClr val="dk1"/>
                </a:solidFill>
              </a:rPr>
              <a:t>3x drop</a:t>
            </a:r>
            <a:r>
              <a:rPr lang="en-US" sz="1300">
                <a:solidFill>
                  <a:schemeClr val="dk1"/>
                </a:solidFill>
              </a:rPr>
              <a:t> during training compared to standard MoE.</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US" sz="1300">
                <a:solidFill>
                  <a:schemeClr val="dk1"/>
                </a:solidFill>
              </a:rPr>
              <a:t>Inference Benefits</a:t>
            </a:r>
            <a:r>
              <a:rPr lang="en-US" sz="1300">
                <a:solidFill>
                  <a:schemeClr val="dk1"/>
                </a:solidFill>
              </a:rPr>
              <a:t>:</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Up to </a:t>
            </a:r>
            <a:r>
              <a:rPr b="1" lang="en-US" sz="1300">
                <a:solidFill>
                  <a:schemeClr val="dk1"/>
                </a:solidFill>
              </a:rPr>
              <a:t>3.7x smaller</a:t>
            </a:r>
            <a:r>
              <a:rPr lang="en-US" sz="1300">
                <a:solidFill>
                  <a:schemeClr val="dk1"/>
                </a:solidFill>
              </a:rPr>
              <a:t> model size while maintaining accuracy.</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Significant improvements in </a:t>
            </a:r>
            <a:r>
              <a:rPr b="1" lang="en-US" sz="1300">
                <a:solidFill>
                  <a:schemeClr val="dk1"/>
                </a:solidFill>
              </a:rPr>
              <a:t>latency</a:t>
            </a:r>
            <a:r>
              <a:rPr lang="en-US" sz="1300">
                <a:solidFill>
                  <a:schemeClr val="dk1"/>
                </a:solidFill>
              </a:rPr>
              <a:t> and </a:t>
            </a:r>
            <a:r>
              <a:rPr b="1" lang="en-US" sz="1300">
                <a:solidFill>
                  <a:schemeClr val="dk1"/>
                </a:solidFill>
              </a:rPr>
              <a:t>cost-efficiency</a:t>
            </a:r>
            <a:r>
              <a:rPr lang="en-US" sz="1300">
                <a:solidFill>
                  <a:schemeClr val="dk1"/>
                </a:solidFill>
              </a:rPr>
              <a:t> for inference.</a:t>
            </a:r>
            <a:endParaRPr sz="1300">
              <a:solidFill>
                <a:schemeClr val="dk1"/>
              </a:solidFill>
            </a:endParaRPr>
          </a:p>
          <a:p>
            <a:pPr indent="0" lvl="0" marL="0" rtl="0" algn="l">
              <a:lnSpc>
                <a:spcPct val="115000"/>
              </a:lnSpc>
              <a:spcBef>
                <a:spcPts val="1200"/>
              </a:spcBef>
              <a:spcAft>
                <a:spcPts val="0"/>
              </a:spcAft>
              <a:buNone/>
            </a:pPr>
            <a:r>
              <a:rPr b="1" lang="en-US" sz="1300">
                <a:solidFill>
                  <a:schemeClr val="dk1"/>
                </a:solidFill>
              </a:rPr>
              <a:t>Staged-KD</a:t>
            </a:r>
            <a:r>
              <a:rPr lang="en-US" sz="1300">
                <a:solidFill>
                  <a:schemeClr val="dk1"/>
                </a:solidFill>
              </a:rPr>
              <a:t> effectively compresses PR-MoE models while retaining performance </a:t>
            </a:r>
            <a:endParaRPr sz="1300">
              <a:solidFill>
                <a:schemeClr val="dk1"/>
              </a:solidFill>
            </a:endParaRPr>
          </a:p>
          <a:p>
            <a:pPr indent="0" lvl="0" marL="0" rtl="0" algn="l">
              <a:lnSpc>
                <a:spcPct val="115000"/>
              </a:lnSpc>
              <a:spcBef>
                <a:spcPts val="1200"/>
              </a:spcBef>
              <a:spcAft>
                <a:spcPts val="0"/>
              </a:spcAft>
              <a:buNone/>
            </a:pPr>
            <a:r>
              <a:t/>
            </a:r>
            <a:endParaRPr b="1" sz="1300">
              <a:solidFill>
                <a:schemeClr val="dk1"/>
              </a:solidFill>
            </a:endParaRPr>
          </a:p>
          <a:p>
            <a:pPr indent="0" lvl="0" marL="0" rtl="0" algn="l">
              <a:lnSpc>
                <a:spcPct val="115000"/>
              </a:lnSpc>
              <a:spcBef>
                <a:spcPts val="1200"/>
              </a:spcBef>
              <a:spcAft>
                <a:spcPts val="200"/>
              </a:spcAft>
              <a:buNone/>
            </a:pPr>
            <a:r>
              <a:t/>
            </a:r>
            <a:endParaRPr sz="2000"/>
          </a:p>
        </p:txBody>
      </p:sp>
      <p:sp>
        <p:nvSpPr>
          <p:cNvPr id="731" name="Google Shape;731;g300420fccb9_0_159"/>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pic>
        <p:nvPicPr>
          <p:cNvPr descr="A close up of a logo&#10;&#10;Description automatically generated" id="732" name="Google Shape;732;g300420fccb9_0_159"/>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733" name="Google Shape;733;g300420fccb9_0_159"/>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b="1" lang="en-US" sz="2400">
                <a:solidFill>
                  <a:schemeClr val="lt1"/>
                </a:solidFill>
                <a:latin typeface="Roboto"/>
                <a:ea typeface="Roboto"/>
                <a:cs typeface="Roboto"/>
                <a:sym typeface="Roboto"/>
              </a:rPr>
              <a:t>Evaluation of Mixture-of-Students</a:t>
            </a:r>
            <a:endParaRPr b="1" sz="2400">
              <a:solidFill>
                <a:schemeClr val="lt1"/>
              </a:solidFill>
              <a:latin typeface="Roboto"/>
              <a:ea typeface="Roboto"/>
              <a:cs typeface="Roboto"/>
              <a:sym typeface="Roboto"/>
            </a:endParaRPr>
          </a:p>
        </p:txBody>
      </p:sp>
      <p:pic>
        <p:nvPicPr>
          <p:cNvPr id="734" name="Google Shape;734;g300420fccb9_0_159"/>
          <p:cNvPicPr preferRelativeResize="0"/>
          <p:nvPr/>
        </p:nvPicPr>
        <p:blipFill>
          <a:blip r:embed="rId4">
            <a:alphaModFix/>
          </a:blip>
          <a:stretch>
            <a:fillRect/>
          </a:stretch>
        </p:blipFill>
        <p:spPr>
          <a:xfrm>
            <a:off x="6927061" y="3757750"/>
            <a:ext cx="5045240" cy="2353925"/>
          </a:xfrm>
          <a:prstGeom prst="rect">
            <a:avLst/>
          </a:prstGeom>
          <a:noFill/>
          <a:ln>
            <a:noFill/>
          </a:ln>
        </p:spPr>
      </p:pic>
      <p:pic>
        <p:nvPicPr>
          <p:cNvPr id="735" name="Google Shape;735;g300420fccb9_0_159"/>
          <p:cNvPicPr preferRelativeResize="0"/>
          <p:nvPr/>
        </p:nvPicPr>
        <p:blipFill>
          <a:blip r:embed="rId5">
            <a:alphaModFix/>
          </a:blip>
          <a:stretch>
            <a:fillRect/>
          </a:stretch>
        </p:blipFill>
        <p:spPr>
          <a:xfrm>
            <a:off x="6859750" y="1078401"/>
            <a:ext cx="5179851" cy="2353925"/>
          </a:xfrm>
          <a:prstGeom prst="rect">
            <a:avLst/>
          </a:prstGeom>
          <a:noFill/>
          <a:ln>
            <a:noFill/>
          </a:ln>
        </p:spPr>
      </p:pic>
      <p:sp>
        <p:nvSpPr>
          <p:cNvPr id="736" name="Google Shape;736;g300420fccb9_0_159"/>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g300420fccb9_0_170"/>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742" name="Google Shape;742;g300420fccb9_0_170"/>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743" name="Google Shape;743;g300420fccb9_0_170"/>
          <p:cNvSpPr txBox="1"/>
          <p:nvPr/>
        </p:nvSpPr>
        <p:spPr>
          <a:xfrm>
            <a:off x="308300" y="1131175"/>
            <a:ext cx="11147700" cy="5043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a:solidFill>
                  <a:schemeClr val="dk1"/>
                </a:solidFill>
              </a:rPr>
              <a:t>Key Achievements of DeepSpeed-MoE (DS-MoE)</a:t>
            </a:r>
            <a:endParaRPr b="1">
              <a:solidFill>
                <a:schemeClr val="dk1"/>
              </a:solidFill>
            </a:endParaRPr>
          </a:p>
          <a:p>
            <a:pPr indent="-317500" lvl="0" marL="457200" rtl="0" algn="l">
              <a:lnSpc>
                <a:spcPct val="115000"/>
              </a:lnSpc>
              <a:spcBef>
                <a:spcPts val="1200"/>
              </a:spcBef>
              <a:spcAft>
                <a:spcPts val="0"/>
              </a:spcAft>
              <a:buClr>
                <a:schemeClr val="dk1"/>
              </a:buClr>
              <a:buSzPts val="1400"/>
              <a:buChar char="●"/>
            </a:pPr>
            <a:r>
              <a:rPr b="1" lang="en-US">
                <a:solidFill>
                  <a:schemeClr val="dk1"/>
                </a:solidFill>
              </a:rPr>
              <a:t>7.3x better latency</a:t>
            </a:r>
            <a:r>
              <a:rPr lang="en-US">
                <a:solidFill>
                  <a:schemeClr val="dk1"/>
                </a:solidFill>
              </a:rPr>
              <a:t> and lower cost compared to baseline MoE systems.</a:t>
            </a:r>
            <a:endParaRPr>
              <a:solidFill>
                <a:schemeClr val="dk1"/>
              </a:solidFill>
            </a:endParaRPr>
          </a:p>
          <a:p>
            <a:pPr indent="-317500" lvl="0" marL="457200" rtl="0" algn="l">
              <a:lnSpc>
                <a:spcPct val="115000"/>
              </a:lnSpc>
              <a:spcBef>
                <a:spcPts val="1200"/>
              </a:spcBef>
              <a:spcAft>
                <a:spcPts val="0"/>
              </a:spcAft>
              <a:buClr>
                <a:schemeClr val="dk1"/>
              </a:buClr>
              <a:buSzPts val="1400"/>
              <a:buChar char="●"/>
            </a:pPr>
            <a:r>
              <a:rPr b="1" lang="en-US">
                <a:solidFill>
                  <a:schemeClr val="dk1"/>
                </a:solidFill>
              </a:rPr>
              <a:t>4.5x faster</a:t>
            </a:r>
            <a:r>
              <a:rPr lang="en-US">
                <a:solidFill>
                  <a:schemeClr val="dk1"/>
                </a:solidFill>
              </a:rPr>
              <a:t> and </a:t>
            </a:r>
            <a:r>
              <a:rPr b="1" lang="en-US">
                <a:solidFill>
                  <a:schemeClr val="dk1"/>
                </a:solidFill>
              </a:rPr>
              <a:t>9x cheaper</a:t>
            </a:r>
            <a:r>
              <a:rPr lang="en-US">
                <a:solidFill>
                  <a:schemeClr val="dk1"/>
                </a:solidFill>
              </a:rPr>
              <a:t> inference compared to dense models with similar quality.</a:t>
            </a:r>
            <a:endParaRPr>
              <a:solidFill>
                <a:schemeClr val="dk1"/>
              </a:solidFill>
            </a:endParaRPr>
          </a:p>
          <a:p>
            <a:pPr indent="0" lvl="0" marL="0" rtl="0" algn="l">
              <a:lnSpc>
                <a:spcPct val="115000"/>
              </a:lnSpc>
              <a:spcBef>
                <a:spcPts val="1200"/>
              </a:spcBef>
              <a:spcAft>
                <a:spcPts val="0"/>
              </a:spcAft>
              <a:buNone/>
            </a:pPr>
            <a:r>
              <a:rPr b="1" lang="en-US">
                <a:solidFill>
                  <a:schemeClr val="dk1"/>
                </a:solidFill>
              </a:rPr>
              <a:t>DeepSpeed-MoE Design Goals</a:t>
            </a:r>
            <a:endParaRPr b="1">
              <a:solidFill>
                <a:schemeClr val="dk1"/>
              </a:solidFill>
            </a:endParaRPr>
          </a:p>
          <a:p>
            <a:pPr indent="-317500" lvl="0" marL="457200" rtl="0" algn="l">
              <a:lnSpc>
                <a:spcPct val="115000"/>
              </a:lnSpc>
              <a:spcBef>
                <a:spcPts val="1200"/>
              </a:spcBef>
              <a:spcAft>
                <a:spcPts val="0"/>
              </a:spcAft>
              <a:buClr>
                <a:schemeClr val="dk1"/>
              </a:buClr>
              <a:buSzPts val="1400"/>
              <a:buChar char="●"/>
            </a:pPr>
            <a:r>
              <a:rPr lang="en-US">
                <a:solidFill>
                  <a:schemeClr val="dk1"/>
                </a:solidFill>
              </a:rPr>
              <a:t>Steer performance toward the best-case scenario through well-coordinated optimizations:</a:t>
            </a:r>
            <a:endParaRPr>
              <a:solidFill>
                <a:schemeClr val="dk1"/>
              </a:solidFill>
            </a:endParaRPr>
          </a:p>
          <a:p>
            <a:pPr indent="-317500" lvl="1" marL="914400" rtl="0" algn="l">
              <a:lnSpc>
                <a:spcPct val="115000"/>
              </a:lnSpc>
              <a:spcBef>
                <a:spcPts val="1000"/>
              </a:spcBef>
              <a:spcAft>
                <a:spcPts val="0"/>
              </a:spcAft>
              <a:buClr>
                <a:schemeClr val="dk1"/>
              </a:buClr>
              <a:buSzPts val="1400"/>
              <a:buAutoNum type="arabicPeriod"/>
            </a:pPr>
            <a:r>
              <a:rPr b="1" lang="en-US">
                <a:solidFill>
                  <a:schemeClr val="dk1"/>
                </a:solidFill>
              </a:rPr>
              <a:t>Model Partitioning &amp; Parallelism</a:t>
            </a:r>
            <a:r>
              <a:rPr lang="en-US">
                <a:solidFill>
                  <a:schemeClr val="dk1"/>
                </a:solidFill>
              </a:rPr>
              <a:t>:</a:t>
            </a:r>
            <a:endParaRPr>
              <a:solidFill>
                <a:schemeClr val="dk1"/>
              </a:solidFill>
            </a:endParaRPr>
          </a:p>
          <a:p>
            <a:pPr indent="-317500" lvl="2" marL="1371600" rtl="0" algn="l">
              <a:lnSpc>
                <a:spcPct val="115000"/>
              </a:lnSpc>
              <a:spcBef>
                <a:spcPts val="1000"/>
              </a:spcBef>
              <a:spcAft>
                <a:spcPts val="0"/>
              </a:spcAft>
              <a:buClr>
                <a:schemeClr val="dk1"/>
              </a:buClr>
              <a:buSzPts val="1400"/>
              <a:buChar char="■"/>
            </a:pPr>
            <a:r>
              <a:rPr lang="en-US">
                <a:solidFill>
                  <a:schemeClr val="dk1"/>
                </a:solidFill>
              </a:rPr>
              <a:t>Group tokens with the same data path to minimize data access and maximize bandwidth.</a:t>
            </a:r>
            <a:endParaRPr>
              <a:solidFill>
                <a:schemeClr val="dk1"/>
              </a:solidFill>
            </a:endParaRPr>
          </a:p>
          <a:p>
            <a:pPr indent="-317500" lvl="1" marL="914400" rtl="0" algn="l">
              <a:lnSpc>
                <a:spcPct val="115000"/>
              </a:lnSpc>
              <a:spcBef>
                <a:spcPts val="1000"/>
              </a:spcBef>
              <a:spcAft>
                <a:spcPts val="0"/>
              </a:spcAft>
              <a:buClr>
                <a:schemeClr val="dk1"/>
              </a:buClr>
              <a:buSzPts val="1400"/>
              <a:buAutoNum type="arabicPeriod"/>
            </a:pPr>
            <a:r>
              <a:rPr b="1" lang="en-US">
                <a:solidFill>
                  <a:schemeClr val="dk1"/>
                </a:solidFill>
              </a:rPr>
              <a:t>Optimized Communication Scheduling</a:t>
            </a:r>
            <a:r>
              <a:rPr lang="en-US">
                <a:solidFill>
                  <a:schemeClr val="dk1"/>
                </a:solidFill>
              </a:rPr>
              <a:t>:</a:t>
            </a:r>
            <a:endParaRPr>
              <a:solidFill>
                <a:schemeClr val="dk1"/>
              </a:solidFill>
            </a:endParaRPr>
          </a:p>
          <a:p>
            <a:pPr indent="-317500" lvl="2" marL="1371600" rtl="0" algn="l">
              <a:lnSpc>
                <a:spcPct val="115000"/>
              </a:lnSpc>
              <a:spcBef>
                <a:spcPts val="1000"/>
              </a:spcBef>
              <a:spcAft>
                <a:spcPts val="0"/>
              </a:spcAft>
              <a:buClr>
                <a:schemeClr val="dk1"/>
              </a:buClr>
              <a:buSzPts val="1400"/>
              <a:buChar char="■"/>
            </a:pPr>
            <a:r>
              <a:rPr lang="en-US">
                <a:solidFill>
                  <a:schemeClr val="dk1"/>
                </a:solidFill>
              </a:rPr>
              <a:t>Coordinate parallelism for effective token routing.</a:t>
            </a:r>
            <a:endParaRPr>
              <a:solidFill>
                <a:schemeClr val="dk1"/>
              </a:solidFill>
            </a:endParaRPr>
          </a:p>
          <a:p>
            <a:pPr indent="-317500" lvl="1" marL="914400" rtl="0" algn="l">
              <a:lnSpc>
                <a:spcPct val="115000"/>
              </a:lnSpc>
              <a:spcBef>
                <a:spcPts val="1000"/>
              </a:spcBef>
              <a:spcAft>
                <a:spcPts val="0"/>
              </a:spcAft>
              <a:buClr>
                <a:schemeClr val="dk1"/>
              </a:buClr>
              <a:buSzPts val="1400"/>
              <a:buAutoNum type="arabicPeriod"/>
            </a:pPr>
            <a:r>
              <a:rPr b="1" lang="en-US">
                <a:solidFill>
                  <a:schemeClr val="dk1"/>
                </a:solidFill>
              </a:rPr>
              <a:t>Kernel Optimizations</a:t>
            </a:r>
            <a:r>
              <a:rPr lang="en-US">
                <a:solidFill>
                  <a:schemeClr val="dk1"/>
                </a:solidFill>
              </a:rPr>
              <a:t>:</a:t>
            </a:r>
            <a:endParaRPr>
              <a:solidFill>
                <a:schemeClr val="dk1"/>
              </a:solidFill>
            </a:endParaRPr>
          </a:p>
          <a:p>
            <a:pPr indent="-317500" lvl="2" marL="1371600" rtl="0" algn="l">
              <a:lnSpc>
                <a:spcPct val="115000"/>
              </a:lnSpc>
              <a:spcBef>
                <a:spcPts val="1200"/>
              </a:spcBef>
              <a:spcAft>
                <a:spcPts val="0"/>
              </a:spcAft>
              <a:buClr>
                <a:schemeClr val="dk1"/>
              </a:buClr>
              <a:buSzPts val="1400"/>
              <a:buChar char="■"/>
            </a:pPr>
            <a:r>
              <a:rPr lang="en-US">
                <a:solidFill>
                  <a:schemeClr val="dk1"/>
                </a:solidFill>
              </a:rPr>
              <a:t>Improve per-device performance, specifically for transformer and MoE layers.</a:t>
            </a:r>
            <a:endParaRPr>
              <a:solidFill>
                <a:schemeClr val="dk1"/>
              </a:solidFill>
            </a:endParaRPr>
          </a:p>
          <a:p>
            <a:pPr indent="0" lvl="0" marL="914400" rtl="0" algn="l">
              <a:lnSpc>
                <a:spcPct val="115000"/>
              </a:lnSpc>
              <a:spcBef>
                <a:spcPts val="1200"/>
              </a:spcBef>
              <a:spcAft>
                <a:spcPts val="0"/>
              </a:spcAft>
              <a:buNone/>
            </a:pPr>
            <a:r>
              <a:t/>
            </a:r>
            <a:endParaRPr b="1">
              <a:solidFill>
                <a:schemeClr val="dk1"/>
              </a:solidFill>
            </a:endParaRPr>
          </a:p>
          <a:p>
            <a:pPr indent="0" lvl="0" marL="0" rtl="0" algn="l">
              <a:lnSpc>
                <a:spcPct val="115000"/>
              </a:lnSpc>
              <a:spcBef>
                <a:spcPts val="1200"/>
              </a:spcBef>
              <a:spcAft>
                <a:spcPts val="200"/>
              </a:spcAft>
              <a:buNone/>
            </a:pPr>
            <a:r>
              <a:t/>
            </a:r>
            <a:endParaRPr sz="2100"/>
          </a:p>
        </p:txBody>
      </p:sp>
      <p:sp>
        <p:nvSpPr>
          <p:cNvPr id="744" name="Google Shape;744;g300420fccb9_0_170"/>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pic>
        <p:nvPicPr>
          <p:cNvPr descr="A close up of a logo&#10;&#10;Description automatically generated" id="745" name="Google Shape;745;g300420fccb9_0_170"/>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746" name="Google Shape;746;g300420fccb9_0_170"/>
          <p:cNvSpPr txBox="1"/>
          <p:nvPr/>
        </p:nvSpPr>
        <p:spPr>
          <a:xfrm>
            <a:off x="376810" y="204051"/>
            <a:ext cx="10910100" cy="415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b="1" lang="en-US" sz="2100">
                <a:solidFill>
                  <a:schemeClr val="lt1"/>
                </a:solidFill>
                <a:latin typeface="Roboto"/>
                <a:ea typeface="Roboto"/>
                <a:cs typeface="Roboto"/>
                <a:sym typeface="Roboto"/>
              </a:rPr>
              <a:t>DeepSpeed-MoE Inference System</a:t>
            </a:r>
            <a:endParaRPr b="1" sz="2100">
              <a:solidFill>
                <a:schemeClr val="lt1"/>
              </a:solidFill>
              <a:latin typeface="Roboto"/>
              <a:ea typeface="Roboto"/>
              <a:cs typeface="Roboto"/>
              <a:sym typeface="Roboto"/>
            </a:endParaRPr>
          </a:p>
        </p:txBody>
      </p:sp>
      <p:sp>
        <p:nvSpPr>
          <p:cNvPr id="747" name="Google Shape;747;g300420fccb9_0_170"/>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g300420fccb9_0_308"/>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753" name="Google Shape;753;g300420fccb9_0_308"/>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754" name="Google Shape;754;g300420fccb9_0_308"/>
          <p:cNvSpPr txBox="1"/>
          <p:nvPr/>
        </p:nvSpPr>
        <p:spPr>
          <a:xfrm>
            <a:off x="144025" y="1157250"/>
            <a:ext cx="6490200" cy="4910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0"/>
              </a:spcAft>
              <a:buNone/>
            </a:pPr>
            <a:r>
              <a:rPr b="1" lang="en-US" sz="1600">
                <a:solidFill>
                  <a:schemeClr val="dk1"/>
                </a:solidFill>
              </a:rPr>
              <a:t>Expert Parallelism &amp; Expert-Slicing for MoE Parameters</a:t>
            </a:r>
            <a:endParaRPr b="1" sz="1600">
              <a:solidFill>
                <a:schemeClr val="dk1"/>
              </a:solidFill>
            </a:endParaRPr>
          </a:p>
          <a:p>
            <a:pPr indent="-317500" lvl="0" marL="457200" rtl="0" algn="l">
              <a:lnSpc>
                <a:spcPct val="115000"/>
              </a:lnSpc>
              <a:spcBef>
                <a:spcPts val="1200"/>
              </a:spcBef>
              <a:spcAft>
                <a:spcPts val="0"/>
              </a:spcAft>
              <a:buClr>
                <a:schemeClr val="dk1"/>
              </a:buClr>
              <a:buSzPts val="1400"/>
              <a:buChar char="●"/>
            </a:pPr>
            <a:r>
              <a:rPr b="1" lang="en-US">
                <a:solidFill>
                  <a:schemeClr val="dk1"/>
                </a:solidFill>
              </a:rPr>
              <a:t>Challenge: High Latency and Throughput in Batch Inference</a:t>
            </a:r>
            <a:endParaRPr b="1">
              <a:solidFill>
                <a:schemeClr val="dk1"/>
              </a:solidFill>
            </a:endParaRPr>
          </a:p>
          <a:p>
            <a:pPr indent="-317500" lvl="1" marL="914400" rtl="0" algn="l">
              <a:lnSpc>
                <a:spcPct val="115000"/>
              </a:lnSpc>
              <a:spcBef>
                <a:spcPts val="0"/>
              </a:spcBef>
              <a:spcAft>
                <a:spcPts val="0"/>
              </a:spcAft>
              <a:buClr>
                <a:schemeClr val="dk1"/>
              </a:buClr>
              <a:buSzPts val="1400"/>
              <a:buChar char="○"/>
            </a:pPr>
            <a:r>
              <a:rPr lang="en-US">
                <a:solidFill>
                  <a:schemeClr val="dk1"/>
                </a:solidFill>
              </a:rPr>
              <a:t>Each token activates only </a:t>
            </a:r>
            <a:r>
              <a:rPr b="1" lang="en-US">
                <a:solidFill>
                  <a:schemeClr val="dk1"/>
                </a:solidFill>
              </a:rPr>
              <a:t>one expert</a:t>
            </a:r>
            <a:r>
              <a:rPr lang="en-US">
                <a:solidFill>
                  <a:schemeClr val="dk1"/>
                </a:solidFill>
              </a:rPr>
              <a:t> at each MoE layer.</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b="1" lang="en-US">
                <a:solidFill>
                  <a:schemeClr val="dk1"/>
                </a:solidFill>
              </a:rPr>
              <a:t>Aggregate parameters</a:t>
            </a:r>
            <a:r>
              <a:rPr lang="en-US">
                <a:solidFill>
                  <a:schemeClr val="dk1"/>
                </a:solidFill>
              </a:rPr>
              <a:t> needed for multiple tokens in batch inference can reach the full model size, increasing complexity.</a:t>
            </a:r>
            <a:endParaRPr>
              <a:solidFill>
                <a:schemeClr val="dk1"/>
              </a:solidFill>
            </a:endParaRPr>
          </a:p>
          <a:p>
            <a:pPr indent="0" lvl="0" marL="0" rtl="0" algn="l">
              <a:lnSpc>
                <a:spcPct val="115000"/>
              </a:lnSpc>
              <a:spcBef>
                <a:spcPts val="1200"/>
              </a:spcBef>
              <a:spcAft>
                <a:spcPts val="0"/>
              </a:spcAft>
              <a:buNone/>
            </a:pPr>
            <a:r>
              <a:rPr b="1" lang="en-US">
                <a:solidFill>
                  <a:schemeClr val="dk1"/>
                </a:solidFill>
              </a:rPr>
              <a:t>Expert Parallelism: Maximizing Efficiency</a:t>
            </a:r>
            <a:endParaRPr b="1">
              <a:solidFill>
                <a:schemeClr val="dk1"/>
              </a:solidFill>
            </a:endParaRPr>
          </a:p>
          <a:p>
            <a:pPr indent="-317500" lvl="0" marL="457200" rtl="0" algn="l">
              <a:lnSpc>
                <a:spcPct val="115000"/>
              </a:lnSpc>
              <a:spcBef>
                <a:spcPts val="1200"/>
              </a:spcBef>
              <a:spcAft>
                <a:spcPts val="0"/>
              </a:spcAft>
              <a:buClr>
                <a:schemeClr val="dk1"/>
              </a:buClr>
              <a:buSzPts val="1400"/>
              <a:buChar char="●"/>
            </a:pPr>
            <a:r>
              <a:rPr b="1" lang="en-US">
                <a:solidFill>
                  <a:schemeClr val="dk1"/>
                </a:solidFill>
              </a:rPr>
              <a:t>Partition experts across devices</a:t>
            </a:r>
            <a:r>
              <a:rPr lang="en-US">
                <a:solidFill>
                  <a:schemeClr val="dk1"/>
                </a:solidFill>
              </a:rPr>
              <a:t> to distribute token processing efficiently.</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US">
                <a:solidFill>
                  <a:schemeClr val="dk1"/>
                </a:solidFill>
              </a:rPr>
              <a:t>Group tokens</a:t>
            </a:r>
            <a:r>
              <a:rPr lang="en-US">
                <a:solidFill>
                  <a:schemeClr val="dk1"/>
                </a:solidFill>
              </a:rPr>
              <a:t> assigned to the same expert to create </a:t>
            </a:r>
            <a:r>
              <a:rPr b="1" lang="en-US">
                <a:solidFill>
                  <a:schemeClr val="dk1"/>
                </a:solidFill>
              </a:rPr>
              <a:t>critical data paths</a:t>
            </a:r>
            <a:r>
              <a:rPr lang="en-US">
                <a:solidFill>
                  <a:schemeClr val="dk1"/>
                </a:solidFill>
              </a:rPr>
              <a:t>.</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Parallelize token group processing across devices.</a:t>
            </a:r>
            <a:endParaRPr>
              <a:solidFill>
                <a:schemeClr val="dk1"/>
              </a:solidFill>
            </a:endParaRPr>
          </a:p>
          <a:p>
            <a:pPr indent="0" lvl="0" marL="0" rtl="0" algn="l">
              <a:lnSpc>
                <a:spcPct val="115000"/>
              </a:lnSpc>
              <a:spcBef>
                <a:spcPts val="1200"/>
              </a:spcBef>
              <a:spcAft>
                <a:spcPts val="0"/>
              </a:spcAft>
              <a:buNone/>
            </a:pPr>
            <a:r>
              <a:rPr b="1" lang="en-US">
                <a:solidFill>
                  <a:schemeClr val="dk1"/>
                </a:solidFill>
              </a:rPr>
              <a:t>Expert-Slicing: Further Latency Optimization</a:t>
            </a:r>
            <a:endParaRPr b="1">
              <a:solidFill>
                <a:schemeClr val="dk1"/>
              </a:solidFill>
            </a:endParaRPr>
          </a:p>
          <a:p>
            <a:pPr indent="-317500" lvl="0" marL="457200" rtl="0" algn="l">
              <a:lnSpc>
                <a:spcPct val="115000"/>
              </a:lnSpc>
              <a:spcBef>
                <a:spcPts val="1200"/>
              </a:spcBef>
              <a:spcAft>
                <a:spcPts val="0"/>
              </a:spcAft>
              <a:buClr>
                <a:schemeClr val="dk1"/>
              </a:buClr>
              <a:buSzPts val="1400"/>
              <a:buChar char="●"/>
            </a:pPr>
            <a:r>
              <a:rPr b="1" lang="en-US">
                <a:solidFill>
                  <a:schemeClr val="dk1"/>
                </a:solidFill>
              </a:rPr>
              <a:t>Leverage tensor-slicing</a:t>
            </a:r>
            <a:r>
              <a:rPr lang="en-US">
                <a:solidFill>
                  <a:schemeClr val="dk1"/>
                </a:solidFill>
              </a:rPr>
              <a:t> concepts to partition expert parameters </a:t>
            </a:r>
            <a:r>
              <a:rPr b="1" lang="en-US">
                <a:solidFill>
                  <a:schemeClr val="dk1"/>
                </a:solidFill>
              </a:rPr>
              <a:t>horizontally or vertically</a:t>
            </a:r>
            <a:r>
              <a:rPr lang="en-US">
                <a:solidFill>
                  <a:schemeClr val="dk1"/>
                </a:solidFill>
              </a:rPr>
              <a:t> across GPUs.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Provides an additional layer of parallelism for </a:t>
            </a:r>
            <a:r>
              <a:rPr b="1" lang="en-US">
                <a:solidFill>
                  <a:schemeClr val="dk1"/>
                </a:solidFill>
              </a:rPr>
              <a:t>latency-critical scenarios</a:t>
            </a:r>
            <a:r>
              <a:rPr lang="en-US">
                <a:solidFill>
                  <a:schemeClr val="dk1"/>
                </a:solidFill>
              </a:rPr>
              <a:t>.</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US">
                <a:solidFill>
                  <a:schemeClr val="dk1"/>
                </a:solidFill>
              </a:rPr>
              <a:t>Scale to more devices</a:t>
            </a:r>
            <a:r>
              <a:rPr lang="en-US">
                <a:solidFill>
                  <a:schemeClr val="dk1"/>
                </a:solidFill>
              </a:rPr>
              <a:t> than the number of experts for better performance.</a:t>
            </a:r>
            <a:endParaRPr sz="2300"/>
          </a:p>
        </p:txBody>
      </p:sp>
      <p:sp>
        <p:nvSpPr>
          <p:cNvPr id="755" name="Google Shape;755;g300420fccb9_0_308"/>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pic>
        <p:nvPicPr>
          <p:cNvPr descr="A close up of a logo&#10;&#10;Description automatically generated" id="756" name="Google Shape;756;g300420fccb9_0_308"/>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757" name="Google Shape;757;g300420fccb9_0_308"/>
          <p:cNvSpPr txBox="1"/>
          <p:nvPr/>
        </p:nvSpPr>
        <p:spPr>
          <a:xfrm>
            <a:off x="376810" y="204051"/>
            <a:ext cx="10910100" cy="3849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b="1" lang="en-US" sz="1900">
                <a:solidFill>
                  <a:schemeClr val="lt1"/>
                </a:solidFill>
                <a:latin typeface="Roboto"/>
                <a:ea typeface="Roboto"/>
                <a:cs typeface="Roboto"/>
                <a:sym typeface="Roboto"/>
              </a:rPr>
              <a:t>Flexible Combination of Tensor-Slicing, Expert-Slicing, Data Parallelism, and Expert Parallelism</a:t>
            </a:r>
            <a:endParaRPr b="1" sz="1900">
              <a:solidFill>
                <a:schemeClr val="lt1"/>
              </a:solidFill>
              <a:latin typeface="Roboto"/>
              <a:ea typeface="Roboto"/>
              <a:cs typeface="Roboto"/>
              <a:sym typeface="Roboto"/>
            </a:endParaRPr>
          </a:p>
        </p:txBody>
      </p:sp>
      <p:pic>
        <p:nvPicPr>
          <p:cNvPr id="758" name="Google Shape;758;g300420fccb9_0_308"/>
          <p:cNvPicPr preferRelativeResize="0"/>
          <p:nvPr/>
        </p:nvPicPr>
        <p:blipFill>
          <a:blip r:embed="rId4">
            <a:alphaModFix/>
          </a:blip>
          <a:stretch>
            <a:fillRect/>
          </a:stretch>
        </p:blipFill>
        <p:spPr>
          <a:xfrm>
            <a:off x="6634237" y="1646700"/>
            <a:ext cx="5387164" cy="3389125"/>
          </a:xfrm>
          <a:prstGeom prst="rect">
            <a:avLst/>
          </a:prstGeom>
          <a:noFill/>
          <a:ln>
            <a:noFill/>
          </a:ln>
        </p:spPr>
      </p:pic>
      <p:sp>
        <p:nvSpPr>
          <p:cNvPr id="759" name="Google Shape;759;g300420fccb9_0_308"/>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g300420fccb9_0_320"/>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765" name="Google Shape;765;g300420fccb9_0_320"/>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766" name="Google Shape;766;g300420fccb9_0_320"/>
          <p:cNvSpPr txBox="1"/>
          <p:nvPr/>
        </p:nvSpPr>
        <p:spPr>
          <a:xfrm>
            <a:off x="119975" y="991513"/>
            <a:ext cx="6915300" cy="5043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0"/>
              </a:spcAft>
              <a:buNone/>
            </a:pPr>
            <a:r>
              <a:rPr b="1" lang="en-US" sz="1500">
                <a:solidFill>
                  <a:schemeClr val="dk1"/>
                </a:solidFill>
              </a:rPr>
              <a:t>Data Parallelism &amp; Tensor-slicing for Non-expert Parameters</a:t>
            </a:r>
            <a:endParaRPr b="1" sz="1500">
              <a:solidFill>
                <a:schemeClr val="dk1"/>
              </a:solidFill>
            </a:endParaRPr>
          </a:p>
          <a:p>
            <a:pPr indent="0" lvl="0" marL="0" rtl="0" algn="l">
              <a:lnSpc>
                <a:spcPct val="115000"/>
              </a:lnSpc>
              <a:spcBef>
                <a:spcPts val="1200"/>
              </a:spcBef>
              <a:spcAft>
                <a:spcPts val="0"/>
              </a:spcAft>
              <a:buNone/>
            </a:pPr>
            <a:r>
              <a:rPr b="1" lang="en-US" sz="1300">
                <a:solidFill>
                  <a:schemeClr val="dk1"/>
                </a:solidFill>
              </a:rPr>
              <a:t>Challenges with Non-expert Parameters</a:t>
            </a:r>
            <a:endParaRPr b="1" sz="1300">
              <a:solidFill>
                <a:schemeClr val="dk1"/>
              </a:solidFill>
            </a:endParaRPr>
          </a:p>
          <a:p>
            <a:pPr indent="-311150" lvl="0" marL="457200" rtl="0" algn="l">
              <a:lnSpc>
                <a:spcPct val="115000"/>
              </a:lnSpc>
              <a:spcBef>
                <a:spcPts val="1200"/>
              </a:spcBef>
              <a:spcAft>
                <a:spcPts val="0"/>
              </a:spcAft>
              <a:buClr>
                <a:schemeClr val="dk1"/>
              </a:buClr>
              <a:buSzPts val="1300"/>
              <a:buChar char="●"/>
            </a:pPr>
            <a:r>
              <a:rPr b="1" lang="en-US" sz="1300">
                <a:solidFill>
                  <a:schemeClr val="dk1"/>
                </a:solidFill>
              </a:rPr>
              <a:t>Expert Parallelism</a:t>
            </a:r>
            <a:r>
              <a:rPr lang="en-US" sz="1300">
                <a:solidFill>
                  <a:schemeClr val="dk1"/>
                </a:solidFill>
              </a:rPr>
              <a:t> doesn’t reduce</a:t>
            </a:r>
            <a:r>
              <a:rPr lang="en-US" sz="1300">
                <a:solidFill>
                  <a:schemeClr val="dk1"/>
                </a:solidFill>
              </a:rPr>
              <a:t> </a:t>
            </a:r>
            <a:r>
              <a:rPr b="1" lang="en-US" sz="1300">
                <a:solidFill>
                  <a:schemeClr val="dk1"/>
                </a:solidFill>
              </a:rPr>
              <a:t>non-expert parameters</a:t>
            </a:r>
            <a:r>
              <a:rPr lang="en-US" sz="1300">
                <a:solidFill>
                  <a:schemeClr val="dk1"/>
                </a:solidFill>
              </a:rPr>
              <a:t>.</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US" sz="1300">
                <a:solidFill>
                  <a:schemeClr val="dk1"/>
                </a:solidFill>
              </a:rPr>
              <a:t>Two key limitations:</a:t>
            </a:r>
            <a:endParaRPr sz="1300">
              <a:solidFill>
                <a:schemeClr val="dk1"/>
              </a:solidFill>
            </a:endParaRPr>
          </a:p>
          <a:p>
            <a:pPr indent="-311150" lvl="1" marL="914400" rtl="0" algn="l">
              <a:lnSpc>
                <a:spcPct val="115000"/>
              </a:lnSpc>
              <a:spcBef>
                <a:spcPts val="0"/>
              </a:spcBef>
              <a:spcAft>
                <a:spcPts val="0"/>
              </a:spcAft>
              <a:buClr>
                <a:schemeClr val="dk1"/>
              </a:buClr>
              <a:buSzPts val="1300"/>
              <a:buAutoNum type="arabicPeriod"/>
            </a:pPr>
            <a:r>
              <a:rPr b="1" lang="en-US" sz="1300">
                <a:solidFill>
                  <a:schemeClr val="dk1"/>
                </a:solidFill>
              </a:rPr>
              <a:t>Device Memory Constraint</a:t>
            </a:r>
            <a:r>
              <a:rPr lang="en-US" sz="1300">
                <a:solidFill>
                  <a:schemeClr val="dk1"/>
                </a:solidFill>
              </a:rPr>
              <a:t>: Non-expert parameters are limited by device memory </a:t>
            </a:r>
            <a:endParaRPr sz="1300">
              <a:solidFill>
                <a:schemeClr val="dk1"/>
              </a:solidFill>
            </a:endParaRPr>
          </a:p>
          <a:p>
            <a:pPr indent="-311150" lvl="1" marL="914400" rtl="0" algn="l">
              <a:lnSpc>
                <a:spcPct val="115000"/>
              </a:lnSpc>
              <a:spcBef>
                <a:spcPts val="0"/>
              </a:spcBef>
              <a:spcAft>
                <a:spcPts val="0"/>
              </a:spcAft>
              <a:buClr>
                <a:schemeClr val="dk1"/>
              </a:buClr>
              <a:buSzPts val="1300"/>
              <a:buAutoNum type="arabicPeriod"/>
            </a:pPr>
            <a:r>
              <a:rPr b="1" lang="en-US" sz="1300">
                <a:solidFill>
                  <a:schemeClr val="dk1"/>
                </a:solidFill>
              </a:rPr>
              <a:t>Bandwidth Bottleneck</a:t>
            </a:r>
            <a:r>
              <a:rPr lang="en-US" sz="1300">
                <a:solidFill>
                  <a:schemeClr val="dk1"/>
                </a:solidFill>
              </a:rPr>
              <a:t>: Latency is constrained by device memory bandwidth.</a:t>
            </a:r>
            <a:endParaRPr sz="1300">
              <a:solidFill>
                <a:schemeClr val="dk1"/>
              </a:solidFill>
            </a:endParaRPr>
          </a:p>
          <a:p>
            <a:pPr indent="0" lvl="0" marL="0" rtl="0" algn="l">
              <a:lnSpc>
                <a:spcPct val="115000"/>
              </a:lnSpc>
              <a:spcBef>
                <a:spcPts val="1200"/>
              </a:spcBef>
              <a:spcAft>
                <a:spcPts val="0"/>
              </a:spcAft>
              <a:buNone/>
            </a:pPr>
            <a:r>
              <a:rPr b="1" lang="en-US" sz="1300">
                <a:solidFill>
                  <a:schemeClr val="dk1"/>
                </a:solidFill>
              </a:rPr>
              <a:t>Tensor-slicing Solution:</a:t>
            </a:r>
            <a:endParaRPr b="1" sz="1300">
              <a:solidFill>
                <a:schemeClr val="dk1"/>
              </a:solidFill>
            </a:endParaRPr>
          </a:p>
          <a:p>
            <a:pPr indent="-311150" lvl="0" marL="457200" rtl="0" algn="l">
              <a:lnSpc>
                <a:spcPct val="115000"/>
              </a:lnSpc>
              <a:spcBef>
                <a:spcPts val="200"/>
              </a:spcBef>
              <a:spcAft>
                <a:spcPts val="0"/>
              </a:spcAft>
              <a:buClr>
                <a:schemeClr val="dk1"/>
              </a:buClr>
              <a:buSzPts val="1300"/>
              <a:buChar char="●"/>
            </a:pPr>
            <a:r>
              <a:rPr b="1" lang="en-US" sz="1300">
                <a:solidFill>
                  <a:schemeClr val="dk1"/>
                </a:solidFill>
              </a:rPr>
              <a:t>Intra-node Tensor-slicing</a:t>
            </a:r>
            <a:r>
              <a:rPr lang="en-US" sz="1300">
                <a:solidFill>
                  <a:schemeClr val="dk1"/>
                </a:solidFill>
              </a:rPr>
              <a:t>:</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Slices non-expert parameters within a node.</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Leverages </a:t>
            </a:r>
            <a:r>
              <a:rPr b="1" lang="en-US" sz="1300">
                <a:solidFill>
                  <a:schemeClr val="dk1"/>
                </a:solidFill>
              </a:rPr>
              <a:t>aggregate GPU memory</a:t>
            </a:r>
            <a:r>
              <a:rPr lang="en-US" sz="1300">
                <a:solidFill>
                  <a:schemeClr val="dk1"/>
                </a:solidFill>
              </a:rPr>
              <a:t> to handle </a:t>
            </a:r>
            <a:r>
              <a:rPr b="1" lang="en-US" sz="1300">
                <a:solidFill>
                  <a:schemeClr val="dk1"/>
                </a:solidFill>
              </a:rPr>
              <a:t>hundreds of billions</a:t>
            </a:r>
            <a:r>
              <a:rPr lang="en-US" sz="1300">
                <a:solidFill>
                  <a:schemeClr val="dk1"/>
                </a:solidFill>
              </a:rPr>
              <a:t> of parameters.</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Utilizes </a:t>
            </a:r>
            <a:r>
              <a:rPr b="1" lang="en-US" sz="1300">
                <a:solidFill>
                  <a:schemeClr val="dk1"/>
                </a:solidFill>
              </a:rPr>
              <a:t>aggregate memory bandwidth</a:t>
            </a:r>
            <a:r>
              <a:rPr lang="en-US" sz="1300">
                <a:solidFill>
                  <a:schemeClr val="dk1"/>
                </a:solidFill>
              </a:rPr>
              <a:t> across all GPUs in the node to increase throughput.</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US" sz="1300">
                <a:solidFill>
                  <a:schemeClr val="dk1"/>
                </a:solidFill>
              </a:rPr>
              <a:t>Inter-node Tensor-slicing</a:t>
            </a:r>
            <a:r>
              <a:rPr lang="en-US" sz="1300">
                <a:solidFill>
                  <a:schemeClr val="dk1"/>
                </a:solidFill>
              </a:rPr>
              <a:t>: Generally </a:t>
            </a:r>
            <a:r>
              <a:rPr b="1" lang="en-US" sz="1300">
                <a:solidFill>
                  <a:schemeClr val="dk1"/>
                </a:solidFill>
              </a:rPr>
              <a:t>infeasible</a:t>
            </a:r>
            <a:r>
              <a:rPr lang="en-US" sz="1300">
                <a:solidFill>
                  <a:schemeClr val="dk1"/>
                </a:solidFill>
              </a:rPr>
              <a:t> due to communication overhead </a:t>
            </a:r>
            <a:endParaRPr sz="1300">
              <a:solidFill>
                <a:schemeClr val="dk1"/>
              </a:solidFill>
            </a:endParaRPr>
          </a:p>
          <a:p>
            <a:pPr indent="0" lvl="0" marL="0" rtl="0" algn="l">
              <a:lnSpc>
                <a:spcPct val="115000"/>
              </a:lnSpc>
              <a:spcBef>
                <a:spcPts val="1200"/>
              </a:spcBef>
              <a:spcAft>
                <a:spcPts val="0"/>
              </a:spcAft>
              <a:buNone/>
            </a:pPr>
            <a:r>
              <a:rPr b="1" lang="en-US" sz="1300">
                <a:solidFill>
                  <a:schemeClr val="dk1"/>
                </a:solidFill>
              </a:rPr>
              <a:t>Scaling with Data Parallelism across Nodes:</a:t>
            </a:r>
            <a:endParaRPr sz="1300">
              <a:solidFill>
                <a:schemeClr val="dk1"/>
              </a:solidFill>
            </a:endParaRPr>
          </a:p>
          <a:p>
            <a:pPr indent="-311150" lvl="0" marL="457200" rtl="0" algn="l">
              <a:lnSpc>
                <a:spcPct val="115000"/>
              </a:lnSpc>
              <a:spcBef>
                <a:spcPts val="1200"/>
              </a:spcBef>
              <a:spcAft>
                <a:spcPts val="0"/>
              </a:spcAft>
              <a:buClr>
                <a:schemeClr val="dk1"/>
              </a:buClr>
              <a:buSzPts val="1300"/>
              <a:buChar char="●"/>
            </a:pPr>
            <a:r>
              <a:rPr lang="en-US" sz="1300">
                <a:solidFill>
                  <a:schemeClr val="dk1"/>
                </a:solidFill>
              </a:rPr>
              <a:t>Replicate non-expert parameters across nodes for </a:t>
            </a:r>
            <a:r>
              <a:rPr b="1" lang="en-US" sz="1300">
                <a:solidFill>
                  <a:schemeClr val="dk1"/>
                </a:solidFill>
              </a:rPr>
              <a:t>batch processing</a:t>
            </a:r>
            <a:r>
              <a:rPr lang="en-US" sz="1300">
                <a:solidFill>
                  <a:schemeClr val="dk1"/>
                </a:solidFill>
              </a:rPr>
              <a:t>.</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US" sz="1300">
                <a:solidFill>
                  <a:schemeClr val="dk1"/>
                </a:solidFill>
              </a:rPr>
              <a:t>No communication overhead</a:t>
            </a:r>
            <a:r>
              <a:rPr lang="en-US" sz="1300">
                <a:solidFill>
                  <a:schemeClr val="dk1"/>
                </a:solidFill>
              </a:rPr>
              <a:t> or loss in compute granularity.</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US" sz="1300">
                <a:solidFill>
                  <a:schemeClr val="dk1"/>
                </a:solidFill>
              </a:rPr>
              <a:t>Allows efficient scaling of non-expert parameters across multiple nodes.</a:t>
            </a:r>
            <a:endParaRPr b="1" sz="1500">
              <a:solidFill>
                <a:schemeClr val="dk1"/>
              </a:solidFill>
            </a:endParaRPr>
          </a:p>
          <a:p>
            <a:pPr indent="0" lvl="0" marL="0" rtl="0" algn="l">
              <a:lnSpc>
                <a:spcPct val="115000"/>
              </a:lnSpc>
              <a:spcBef>
                <a:spcPts val="1200"/>
              </a:spcBef>
              <a:spcAft>
                <a:spcPts val="200"/>
              </a:spcAft>
              <a:buNone/>
            </a:pPr>
            <a:r>
              <a:t/>
            </a:r>
            <a:endParaRPr sz="2000"/>
          </a:p>
        </p:txBody>
      </p:sp>
      <p:sp>
        <p:nvSpPr>
          <p:cNvPr id="767" name="Google Shape;767;g300420fccb9_0_320"/>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pic>
        <p:nvPicPr>
          <p:cNvPr descr="A close up of a logo&#10;&#10;Description automatically generated" id="768" name="Google Shape;768;g300420fccb9_0_320"/>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769" name="Google Shape;769;g300420fccb9_0_320"/>
          <p:cNvSpPr txBox="1"/>
          <p:nvPr/>
        </p:nvSpPr>
        <p:spPr>
          <a:xfrm>
            <a:off x="376810" y="204051"/>
            <a:ext cx="10910100" cy="3849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b="1" lang="en-US" sz="1900">
                <a:solidFill>
                  <a:schemeClr val="lt1"/>
                </a:solidFill>
                <a:latin typeface="Roboto"/>
                <a:ea typeface="Roboto"/>
                <a:cs typeface="Roboto"/>
                <a:sym typeface="Roboto"/>
              </a:rPr>
              <a:t>Flexible Combination of Tensor-Slicing, Expert-Slicing, Data Parallelism, and Expert Parallelism</a:t>
            </a:r>
            <a:endParaRPr b="1" sz="1900">
              <a:solidFill>
                <a:schemeClr val="lt1"/>
              </a:solidFill>
              <a:latin typeface="Roboto"/>
              <a:ea typeface="Roboto"/>
              <a:cs typeface="Roboto"/>
              <a:sym typeface="Roboto"/>
            </a:endParaRPr>
          </a:p>
        </p:txBody>
      </p:sp>
      <p:pic>
        <p:nvPicPr>
          <p:cNvPr id="770" name="Google Shape;770;g300420fccb9_0_320"/>
          <p:cNvPicPr preferRelativeResize="0"/>
          <p:nvPr/>
        </p:nvPicPr>
        <p:blipFill>
          <a:blip r:embed="rId4">
            <a:alphaModFix/>
          </a:blip>
          <a:stretch>
            <a:fillRect/>
          </a:stretch>
        </p:blipFill>
        <p:spPr>
          <a:xfrm>
            <a:off x="6824770" y="1907849"/>
            <a:ext cx="5306079" cy="3338113"/>
          </a:xfrm>
          <a:prstGeom prst="rect">
            <a:avLst/>
          </a:prstGeom>
          <a:noFill/>
          <a:ln>
            <a:noFill/>
          </a:ln>
        </p:spPr>
      </p:pic>
      <p:sp>
        <p:nvSpPr>
          <p:cNvPr id="771" name="Google Shape;771;g300420fccb9_0_320"/>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g300175e8045_0_129"/>
          <p:cNvSpPr txBox="1"/>
          <p:nvPr>
            <p:ph idx="1" type="body"/>
          </p:nvPr>
        </p:nvSpPr>
        <p:spPr>
          <a:xfrm>
            <a:off x="376809" y="1334279"/>
            <a:ext cx="11177400" cy="4821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600">
                <a:solidFill>
                  <a:srgbClr val="E84B36"/>
                </a:solidFill>
                <a:latin typeface="Arial"/>
                <a:ea typeface="Arial"/>
                <a:cs typeface="Arial"/>
                <a:sym typeface="Arial"/>
              </a:rPr>
              <a:t>Key Contributions</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SzPts val="3000"/>
              <a:buNone/>
            </a:pPr>
            <a:r>
              <a:t/>
            </a:r>
            <a:endParaRPr b="1" sz="2600">
              <a:solidFill>
                <a:srgbClr val="E84B36"/>
              </a:solidFill>
              <a:latin typeface="Arial"/>
              <a:ea typeface="Arial"/>
              <a:cs typeface="Arial"/>
              <a:sym typeface="Arial"/>
            </a:endParaRPr>
          </a:p>
          <a:p>
            <a:pPr indent="-342900" lvl="0" marL="457200" rtl="0" algn="l">
              <a:lnSpc>
                <a:spcPct val="100000"/>
              </a:lnSpc>
              <a:spcBef>
                <a:spcPts val="0"/>
              </a:spcBef>
              <a:spcAft>
                <a:spcPts val="0"/>
              </a:spcAft>
              <a:buSzPts val="1800"/>
              <a:buChar char="-"/>
            </a:pPr>
            <a:r>
              <a:rPr lang="en-US" sz="1800">
                <a:latin typeface="Arial"/>
                <a:ea typeface="Arial"/>
                <a:cs typeface="Arial"/>
                <a:sym typeface="Arial"/>
              </a:rPr>
              <a:t>Achieved greater than 1000x improvements in model capacity with only minor losses in computational efficiency on modern GPU clusters.</a:t>
            </a:r>
            <a:endParaRPr sz="1800">
              <a:latin typeface="Arial"/>
              <a:ea typeface="Arial"/>
              <a:cs typeface="Arial"/>
              <a:sym typeface="Arial"/>
            </a:endParaRPr>
          </a:p>
          <a:p>
            <a:pPr indent="0" lvl="0" marL="0" rtl="0" algn="l">
              <a:lnSpc>
                <a:spcPct val="100000"/>
              </a:lnSpc>
              <a:spcBef>
                <a:spcPts val="0"/>
              </a:spcBef>
              <a:spcAft>
                <a:spcPts val="0"/>
              </a:spcAft>
              <a:buNone/>
            </a:pPr>
            <a:r>
              <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lang="en-US" sz="1800">
                <a:latin typeface="Arial"/>
                <a:ea typeface="Arial"/>
                <a:cs typeface="Arial"/>
                <a:sym typeface="Arial"/>
              </a:rPr>
              <a:t>Introduce a Sparsely-Gated Mixture-of-Experts layer (MoE), consisting of up to thousands of feed-forward sub-networks along with a trainable gating network that determines a sparse combination of experts to use for each example.</a:t>
            </a:r>
            <a:endParaRPr sz="1800">
              <a:latin typeface="Arial"/>
              <a:ea typeface="Arial"/>
              <a:cs typeface="Arial"/>
              <a:sym typeface="Arial"/>
            </a:endParaRPr>
          </a:p>
          <a:p>
            <a:pPr indent="0" lvl="0" marL="0" rtl="0" algn="l">
              <a:lnSpc>
                <a:spcPct val="100000"/>
              </a:lnSpc>
              <a:spcBef>
                <a:spcPts val="0"/>
              </a:spcBef>
              <a:spcAft>
                <a:spcPts val="0"/>
              </a:spcAft>
              <a:buNone/>
            </a:pPr>
            <a:r>
              <a:t/>
            </a:r>
            <a:endParaRPr sz="1800">
              <a:latin typeface="Arial"/>
              <a:ea typeface="Arial"/>
              <a:cs typeface="Arial"/>
              <a:sym typeface="Arial"/>
            </a:endParaRPr>
          </a:p>
          <a:p>
            <a:pPr indent="-342900" lvl="0" marL="457200" rtl="0" algn="l">
              <a:lnSpc>
                <a:spcPct val="100000"/>
              </a:lnSpc>
              <a:spcBef>
                <a:spcPts val="0"/>
              </a:spcBef>
              <a:spcAft>
                <a:spcPts val="0"/>
              </a:spcAft>
              <a:buSzPts val="1800"/>
              <a:buChar char="-"/>
            </a:pPr>
            <a:r>
              <a:rPr lang="en-US" sz="1800">
                <a:latin typeface="Arial"/>
                <a:ea typeface="Arial"/>
                <a:cs typeface="Arial"/>
                <a:sym typeface="Arial"/>
              </a:rPr>
              <a:t>Shows a model architecture in which a MoE with up to 137 billion parameters is applied convolutionally between stacked LSTM layers to do text processing (and translation).</a:t>
            </a:r>
            <a:endParaRPr sz="1800">
              <a:latin typeface="Arial"/>
              <a:ea typeface="Arial"/>
              <a:cs typeface="Arial"/>
              <a:sym typeface="Arial"/>
            </a:endParaRPr>
          </a:p>
          <a:p>
            <a:pPr indent="0" lvl="0" marL="457200" rtl="0" algn="l">
              <a:lnSpc>
                <a:spcPct val="100000"/>
              </a:lnSpc>
              <a:spcBef>
                <a:spcPts val="0"/>
              </a:spcBef>
              <a:spcAft>
                <a:spcPts val="0"/>
              </a:spcAft>
              <a:buNone/>
            </a:pPr>
            <a:r>
              <a:t/>
            </a:r>
            <a:endParaRPr sz="1800">
              <a:latin typeface="Arial"/>
              <a:ea typeface="Arial"/>
              <a:cs typeface="Arial"/>
              <a:sym typeface="Arial"/>
            </a:endParaRPr>
          </a:p>
          <a:p>
            <a:pPr indent="0" lvl="0" marL="0" rtl="0" algn="l">
              <a:lnSpc>
                <a:spcPct val="100000"/>
              </a:lnSpc>
              <a:spcBef>
                <a:spcPts val="0"/>
              </a:spcBef>
              <a:spcAft>
                <a:spcPts val="0"/>
              </a:spcAft>
              <a:buNone/>
            </a:pPr>
            <a:r>
              <a:t/>
            </a:r>
            <a:endParaRPr sz="1800">
              <a:latin typeface="Arial"/>
              <a:ea typeface="Arial"/>
              <a:cs typeface="Arial"/>
              <a:sym typeface="Arial"/>
            </a:endParaRPr>
          </a:p>
          <a:p>
            <a:pPr indent="0" lvl="0" marL="0" rtl="0" algn="l">
              <a:lnSpc>
                <a:spcPct val="100000"/>
              </a:lnSpc>
              <a:spcBef>
                <a:spcPts val="0"/>
              </a:spcBef>
              <a:spcAft>
                <a:spcPts val="0"/>
              </a:spcAft>
              <a:buSzPts val="3000"/>
              <a:buNone/>
            </a:pPr>
            <a:r>
              <a:rPr lang="en-US" sz="1800">
                <a:latin typeface="Arial"/>
                <a:ea typeface="Arial"/>
                <a:cs typeface="Arial"/>
                <a:sym typeface="Arial"/>
              </a:rPr>
              <a:t> </a:t>
            </a:r>
            <a:endParaRPr b="1" sz="1800">
              <a:solidFill>
                <a:schemeClr val="dk1"/>
              </a:solidFill>
              <a:latin typeface="Arial"/>
              <a:ea typeface="Arial"/>
              <a:cs typeface="Arial"/>
              <a:sym typeface="Arial"/>
            </a:endParaRPr>
          </a:p>
          <a:p>
            <a:pPr indent="0" lvl="0" marL="0" rtl="0" algn="l">
              <a:lnSpc>
                <a:spcPct val="100000"/>
              </a:lnSpc>
              <a:spcBef>
                <a:spcPts val="0"/>
              </a:spcBef>
              <a:spcAft>
                <a:spcPts val="0"/>
              </a:spcAft>
              <a:buSzPts val="3000"/>
              <a:buNone/>
            </a:pPr>
            <a:r>
              <a:t/>
            </a:r>
            <a:endParaRPr b="1" sz="1800">
              <a:solidFill>
                <a:schemeClr val="dk1"/>
              </a:solidFill>
              <a:latin typeface="Arial"/>
              <a:ea typeface="Arial"/>
              <a:cs typeface="Arial"/>
              <a:sym typeface="Arial"/>
            </a:endParaRPr>
          </a:p>
        </p:txBody>
      </p:sp>
      <p:sp>
        <p:nvSpPr>
          <p:cNvPr id="138" name="Google Shape;138;g300175e8045_0_129"/>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39" name="Google Shape;139;g300175e8045_0_129"/>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40" name="Google Shape;140;g300175e8045_0_129"/>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141" name="Google Shape;141;g300175e8045_0_129"/>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142" name="Google Shape;142;g300175e8045_0_129"/>
          <p:cNvSpPr txBox="1"/>
          <p:nvPr/>
        </p:nvSpPr>
        <p:spPr>
          <a:xfrm>
            <a:off x="376810" y="204051"/>
            <a:ext cx="10910100" cy="430800"/>
          </a:xfrm>
          <a:prstGeom prst="rect">
            <a:avLst/>
          </a:prstGeom>
          <a:noFill/>
          <a:ln>
            <a:noFill/>
          </a:ln>
        </p:spPr>
        <p:txBody>
          <a:bodyPr anchorCtr="0" anchor="t" bIns="45700" lIns="91425" spcFirstLastPara="1" rIns="91425" wrap="square" tIns="45700">
            <a:spAutoFit/>
          </a:bodyPr>
          <a:lstStyle/>
          <a:p>
            <a:pPr indent="0" lvl="0" marL="0" rtl="0" algn="l">
              <a:spcBef>
                <a:spcPts val="600"/>
              </a:spcBef>
              <a:spcAft>
                <a:spcPts val="0"/>
              </a:spcAft>
              <a:buClr>
                <a:schemeClr val="dk1"/>
              </a:buClr>
              <a:buFont typeface="Arial"/>
              <a:buNone/>
            </a:pPr>
            <a:r>
              <a:rPr b="1" lang="en-US" sz="2200">
                <a:solidFill>
                  <a:schemeClr val="lt1"/>
                </a:solidFill>
                <a:latin typeface="Roboto"/>
                <a:ea typeface="Roboto"/>
                <a:cs typeface="Roboto"/>
                <a:sym typeface="Roboto"/>
              </a:rPr>
              <a:t>Outrageously Large Neural Networks: The Sparsely-Gated MoE Layer</a:t>
            </a:r>
            <a:endParaRPr b="1" sz="2400">
              <a:solidFill>
                <a:schemeClr val="lt1"/>
              </a:solidFill>
              <a:latin typeface="Roboto"/>
              <a:ea typeface="Roboto"/>
              <a:cs typeface="Roboto"/>
              <a:sym typeface="Roboto"/>
            </a:endParaRPr>
          </a:p>
        </p:txBody>
      </p:sp>
      <p:sp>
        <p:nvSpPr>
          <p:cNvPr id="143" name="Google Shape;143;g300175e8045_0_129"/>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g300420fccb9_0_192"/>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777" name="Google Shape;777;g300420fccb9_0_192"/>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778" name="Google Shape;778;g300420fccb9_0_192"/>
          <p:cNvSpPr txBox="1"/>
          <p:nvPr/>
        </p:nvSpPr>
        <p:spPr>
          <a:xfrm>
            <a:off x="308300" y="1131163"/>
            <a:ext cx="5792400" cy="5043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1" lang="en-US">
                <a:solidFill>
                  <a:schemeClr val="dk1"/>
                </a:solidFill>
              </a:rPr>
              <a:t>Hierarchical All-to-All</a:t>
            </a:r>
            <a:endParaRPr b="1">
              <a:solidFill>
                <a:schemeClr val="dk1"/>
              </a:solidFill>
            </a:endParaRPr>
          </a:p>
          <a:p>
            <a:pPr indent="-317500" lvl="0" marL="457200" rtl="0" algn="l">
              <a:lnSpc>
                <a:spcPct val="115000"/>
              </a:lnSpc>
              <a:spcBef>
                <a:spcPts val="1200"/>
              </a:spcBef>
              <a:spcAft>
                <a:spcPts val="0"/>
              </a:spcAft>
              <a:buClr>
                <a:schemeClr val="dk1"/>
              </a:buClr>
              <a:buSzPts val="1400"/>
              <a:buChar char="●"/>
            </a:pPr>
            <a:r>
              <a:rPr lang="en-US">
                <a:solidFill>
                  <a:schemeClr val="dk1"/>
                </a:solidFill>
              </a:rPr>
              <a:t>Uses a </a:t>
            </a:r>
            <a:r>
              <a:rPr b="1" lang="en-US">
                <a:solidFill>
                  <a:schemeClr val="dk1"/>
                </a:solidFill>
              </a:rPr>
              <a:t>tree-based algorithm</a:t>
            </a:r>
            <a:r>
              <a:rPr lang="en-US">
                <a:solidFill>
                  <a:schemeClr val="dk1"/>
                </a:solidFill>
              </a:rPr>
              <a:t> to reduce the number of communication hops.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Implemented as a </a:t>
            </a:r>
            <a:r>
              <a:rPr b="1" lang="en-US">
                <a:solidFill>
                  <a:schemeClr val="dk1"/>
                </a:solidFill>
              </a:rPr>
              <a:t>two-step process</a:t>
            </a:r>
            <a:r>
              <a:rPr lang="en-US">
                <a:solidFill>
                  <a:schemeClr val="dk1"/>
                </a:solidFill>
              </a:rPr>
              <a:t>:</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b="1" lang="en-US">
                <a:solidFill>
                  <a:schemeClr val="dk1"/>
                </a:solidFill>
              </a:rPr>
              <a:t>Data-layout transformation</a:t>
            </a:r>
            <a:r>
              <a:rPr lang="en-US">
                <a:solidFill>
                  <a:schemeClr val="dk1"/>
                </a:solidFill>
              </a:rPr>
              <a:t> → </a:t>
            </a:r>
            <a:r>
              <a:rPr b="1" lang="en-US">
                <a:solidFill>
                  <a:schemeClr val="dk1"/>
                </a:solidFill>
              </a:rPr>
              <a:t>Intra-node All-to-All</a:t>
            </a:r>
            <a:endParaRPr b="1">
              <a:solidFill>
                <a:schemeClr val="dk1"/>
              </a:solidFill>
            </a:endParaRPr>
          </a:p>
          <a:p>
            <a:pPr indent="-317500" lvl="1" marL="914400" rtl="0" algn="l">
              <a:lnSpc>
                <a:spcPct val="115000"/>
              </a:lnSpc>
              <a:spcBef>
                <a:spcPts val="0"/>
              </a:spcBef>
              <a:spcAft>
                <a:spcPts val="0"/>
              </a:spcAft>
              <a:buClr>
                <a:schemeClr val="dk1"/>
              </a:buClr>
              <a:buSzPts val="1400"/>
              <a:buChar char="○"/>
            </a:pPr>
            <a:r>
              <a:rPr b="1" lang="en-US">
                <a:solidFill>
                  <a:schemeClr val="dk1"/>
                </a:solidFill>
              </a:rPr>
              <a:t>Data-layout transformation</a:t>
            </a:r>
            <a:r>
              <a:rPr lang="en-US">
                <a:solidFill>
                  <a:schemeClr val="dk1"/>
                </a:solidFill>
              </a:rPr>
              <a:t> → </a:t>
            </a:r>
            <a:r>
              <a:rPr b="1" lang="en-US">
                <a:solidFill>
                  <a:schemeClr val="dk1"/>
                </a:solidFill>
              </a:rPr>
              <a:t>Inter-node All-to-All</a:t>
            </a:r>
            <a:endParaRPr b="1">
              <a:solidFill>
                <a:schemeClr val="dk1"/>
              </a:solidFill>
            </a:endParaRPr>
          </a:p>
          <a:p>
            <a:pPr indent="-317500" lvl="0" marL="457200" rtl="0" algn="l">
              <a:lnSpc>
                <a:spcPct val="115000"/>
              </a:lnSpc>
              <a:spcBef>
                <a:spcPts val="0"/>
              </a:spcBef>
              <a:spcAft>
                <a:spcPts val="0"/>
              </a:spcAft>
              <a:buClr>
                <a:schemeClr val="dk1"/>
              </a:buClr>
              <a:buSzPts val="1400"/>
              <a:buChar char="●"/>
            </a:pPr>
            <a:r>
              <a:rPr b="1" lang="en-US">
                <a:solidFill>
                  <a:schemeClr val="dk1"/>
                </a:solidFill>
              </a:rPr>
              <a:t>Benefit</a:t>
            </a:r>
            <a:r>
              <a:rPr lang="en-US">
                <a:solidFill>
                  <a:schemeClr val="dk1"/>
                </a:solidFill>
              </a:rPr>
              <a:t>: Reduces communication hops from </a:t>
            </a:r>
            <a:r>
              <a:rPr b="1" lang="en-US">
                <a:solidFill>
                  <a:schemeClr val="dk1"/>
                </a:solidFill>
              </a:rPr>
              <a:t>O(p)</a:t>
            </a:r>
            <a:r>
              <a:rPr lang="en-US">
                <a:solidFill>
                  <a:schemeClr val="dk1"/>
                </a:solidFill>
              </a:rPr>
              <a:t> to </a:t>
            </a:r>
            <a:r>
              <a:rPr b="1" lang="en-US">
                <a:solidFill>
                  <a:schemeClr val="dk1"/>
                </a:solidFill>
              </a:rPr>
              <a:t>O(G + p/G)</a:t>
            </a:r>
            <a:r>
              <a:rPr lang="en-US">
                <a:solidFill>
                  <a:schemeClr val="dk1"/>
                </a:solidFill>
              </a:rPr>
              <a:t>, where:</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b="1" lang="en-US">
                <a:solidFill>
                  <a:schemeClr val="dk1"/>
                </a:solidFill>
              </a:rPr>
              <a:t>G</a:t>
            </a:r>
            <a:r>
              <a:rPr lang="en-US">
                <a:solidFill>
                  <a:schemeClr val="dk1"/>
                </a:solidFill>
              </a:rPr>
              <a:t> = Number of GPUs in a node.</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b="1" lang="en-US">
                <a:solidFill>
                  <a:schemeClr val="dk1"/>
                </a:solidFill>
              </a:rPr>
              <a:t>p</a:t>
            </a:r>
            <a:r>
              <a:rPr lang="en-US">
                <a:solidFill>
                  <a:schemeClr val="dk1"/>
                </a:solidFill>
              </a:rPr>
              <a:t> = Total number of GPU devices.</a:t>
            </a:r>
            <a:endParaRPr>
              <a:solidFill>
                <a:schemeClr val="dk1"/>
              </a:solidFill>
            </a:endParaRPr>
          </a:p>
          <a:p>
            <a:pPr indent="0" lvl="0" marL="0" rtl="0" algn="l">
              <a:lnSpc>
                <a:spcPct val="115000"/>
              </a:lnSpc>
              <a:spcBef>
                <a:spcPts val="1200"/>
              </a:spcBef>
              <a:spcAft>
                <a:spcPts val="0"/>
              </a:spcAft>
              <a:buNone/>
            </a:pPr>
            <a:r>
              <a:rPr b="1" lang="en-US">
                <a:solidFill>
                  <a:schemeClr val="dk1"/>
                </a:solidFill>
              </a:rPr>
              <a:t>Latency-Bound Optimization</a:t>
            </a:r>
            <a:endParaRPr b="1">
              <a:solidFill>
                <a:schemeClr val="dk1"/>
              </a:solidFill>
            </a:endParaRPr>
          </a:p>
          <a:p>
            <a:pPr indent="-317500" lvl="0" marL="457200" rtl="0" algn="l">
              <a:lnSpc>
                <a:spcPct val="115000"/>
              </a:lnSpc>
              <a:spcBef>
                <a:spcPts val="1200"/>
              </a:spcBef>
              <a:spcAft>
                <a:spcPts val="0"/>
              </a:spcAft>
              <a:buClr>
                <a:schemeClr val="dk1"/>
              </a:buClr>
              <a:buSzPts val="1400"/>
              <a:buChar char="●"/>
            </a:pPr>
            <a:r>
              <a:rPr lang="en-US">
                <a:solidFill>
                  <a:schemeClr val="dk1"/>
                </a:solidFill>
              </a:rPr>
              <a:t>Despite the </a:t>
            </a:r>
            <a:r>
              <a:rPr b="1" lang="en-US">
                <a:solidFill>
                  <a:schemeClr val="dk1"/>
                </a:solidFill>
              </a:rPr>
              <a:t>2x increase in communication volume</a:t>
            </a:r>
            <a:r>
              <a:rPr lang="en-US">
                <a:solidFill>
                  <a:schemeClr val="dk1"/>
                </a:solidFill>
              </a:rPr>
              <a:t>, hierarchical all-to-all allows better scaling for </a:t>
            </a:r>
            <a:r>
              <a:rPr b="1" lang="en-US">
                <a:solidFill>
                  <a:schemeClr val="dk1"/>
                </a:solidFill>
              </a:rPr>
              <a:t>small batch sizes</a:t>
            </a:r>
            <a:r>
              <a:rPr lang="en-US">
                <a:solidFill>
                  <a:schemeClr val="dk1"/>
                </a:solidFill>
              </a:rPr>
              <a:t>.</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Optimizes latency as communication at this message size is more </a:t>
            </a:r>
            <a:r>
              <a:rPr b="1" lang="en-US">
                <a:solidFill>
                  <a:schemeClr val="dk1"/>
                </a:solidFill>
              </a:rPr>
              <a:t>latency-bound</a:t>
            </a:r>
            <a:r>
              <a:rPr lang="en-US">
                <a:solidFill>
                  <a:schemeClr val="dk1"/>
                </a:solidFill>
              </a:rPr>
              <a:t> than </a:t>
            </a:r>
            <a:r>
              <a:rPr b="1" lang="en-US">
                <a:solidFill>
                  <a:schemeClr val="dk1"/>
                </a:solidFill>
              </a:rPr>
              <a:t>bandwidth-bound</a:t>
            </a:r>
            <a:r>
              <a:rPr lang="en-US">
                <a:solidFill>
                  <a:schemeClr val="dk1"/>
                </a:solidFill>
              </a:rPr>
              <a:t>.</a:t>
            </a:r>
            <a:endParaRPr>
              <a:solidFill>
                <a:schemeClr val="dk1"/>
              </a:solidFill>
            </a:endParaRPr>
          </a:p>
          <a:p>
            <a:pPr indent="0" lvl="0" marL="457200" rtl="0" algn="l">
              <a:lnSpc>
                <a:spcPct val="115000"/>
              </a:lnSpc>
              <a:spcBef>
                <a:spcPts val="1200"/>
              </a:spcBef>
              <a:spcAft>
                <a:spcPts val="0"/>
              </a:spcAft>
              <a:buNone/>
            </a:pPr>
            <a:r>
              <a:t/>
            </a:r>
            <a:endParaRPr sz="1300">
              <a:solidFill>
                <a:schemeClr val="dk1"/>
              </a:solidFill>
            </a:endParaRPr>
          </a:p>
          <a:p>
            <a:pPr indent="0" lvl="0" marL="0" rtl="0" algn="l">
              <a:lnSpc>
                <a:spcPct val="115000"/>
              </a:lnSpc>
              <a:spcBef>
                <a:spcPts val="1200"/>
              </a:spcBef>
              <a:spcAft>
                <a:spcPts val="200"/>
              </a:spcAft>
              <a:buNone/>
            </a:pPr>
            <a:r>
              <a:t/>
            </a:r>
            <a:endParaRPr sz="2000"/>
          </a:p>
        </p:txBody>
      </p:sp>
      <p:sp>
        <p:nvSpPr>
          <p:cNvPr id="779" name="Google Shape;779;g300420fccb9_0_192"/>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pic>
        <p:nvPicPr>
          <p:cNvPr descr="A close up of a logo&#10;&#10;Description automatically generated" id="780" name="Google Shape;780;g300420fccb9_0_192"/>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781" name="Google Shape;781;g300420fccb9_0_192"/>
          <p:cNvSpPr txBox="1"/>
          <p:nvPr/>
        </p:nvSpPr>
        <p:spPr>
          <a:xfrm>
            <a:off x="376810" y="204051"/>
            <a:ext cx="10910100" cy="415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b="1" lang="en-US" sz="2100">
                <a:solidFill>
                  <a:schemeClr val="lt1"/>
                </a:solidFill>
                <a:latin typeface="Roboto"/>
                <a:ea typeface="Roboto"/>
                <a:cs typeface="Roboto"/>
                <a:sym typeface="Roboto"/>
              </a:rPr>
              <a:t>Hierarchical All-to-all</a:t>
            </a:r>
            <a:endParaRPr b="1" sz="2100">
              <a:solidFill>
                <a:schemeClr val="lt1"/>
              </a:solidFill>
              <a:latin typeface="Roboto"/>
              <a:ea typeface="Roboto"/>
              <a:cs typeface="Roboto"/>
              <a:sym typeface="Roboto"/>
            </a:endParaRPr>
          </a:p>
        </p:txBody>
      </p:sp>
      <p:pic>
        <p:nvPicPr>
          <p:cNvPr id="782" name="Google Shape;782;g300420fccb9_0_192"/>
          <p:cNvPicPr preferRelativeResize="0"/>
          <p:nvPr/>
        </p:nvPicPr>
        <p:blipFill>
          <a:blip r:embed="rId4">
            <a:alphaModFix/>
          </a:blip>
          <a:stretch>
            <a:fillRect/>
          </a:stretch>
        </p:blipFill>
        <p:spPr>
          <a:xfrm>
            <a:off x="6350950" y="1674620"/>
            <a:ext cx="5786500" cy="3508757"/>
          </a:xfrm>
          <a:prstGeom prst="rect">
            <a:avLst/>
          </a:prstGeom>
          <a:noFill/>
          <a:ln>
            <a:noFill/>
          </a:ln>
        </p:spPr>
      </p:pic>
      <p:sp>
        <p:nvSpPr>
          <p:cNvPr id="783" name="Google Shape;783;g300420fccb9_0_192"/>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g300420fccb9_0_203"/>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789" name="Google Shape;789;g300420fccb9_0_203"/>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790" name="Google Shape;790;g300420fccb9_0_203"/>
          <p:cNvSpPr txBox="1"/>
          <p:nvPr/>
        </p:nvSpPr>
        <p:spPr>
          <a:xfrm>
            <a:off x="117775" y="1186800"/>
            <a:ext cx="6104700" cy="5250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1" lang="en-US" sz="1300">
                <a:solidFill>
                  <a:schemeClr val="dk1"/>
                </a:solidFill>
              </a:rPr>
              <a:t>Challenges with Combining Parallelisms</a:t>
            </a:r>
            <a:endParaRPr b="1" sz="1300">
              <a:solidFill>
                <a:schemeClr val="dk1"/>
              </a:solidFill>
            </a:endParaRPr>
          </a:p>
          <a:p>
            <a:pPr indent="-311150" lvl="0" marL="457200" rtl="0" algn="l">
              <a:lnSpc>
                <a:spcPct val="115000"/>
              </a:lnSpc>
              <a:spcBef>
                <a:spcPts val="1200"/>
              </a:spcBef>
              <a:spcAft>
                <a:spcPts val="0"/>
              </a:spcAft>
              <a:buClr>
                <a:schemeClr val="dk1"/>
              </a:buClr>
              <a:buSzPts val="1300"/>
              <a:buChar char="●"/>
            </a:pPr>
            <a:r>
              <a:rPr b="1" lang="en-US" sz="1300">
                <a:solidFill>
                  <a:schemeClr val="dk1"/>
                </a:solidFill>
              </a:rPr>
              <a:t>Expert Parallelism</a:t>
            </a:r>
            <a:r>
              <a:rPr lang="en-US" sz="1300">
                <a:solidFill>
                  <a:schemeClr val="dk1"/>
                </a:solidFill>
              </a:rPr>
              <a:t>, </a:t>
            </a:r>
            <a:r>
              <a:rPr b="1" lang="en-US" sz="1300">
                <a:solidFill>
                  <a:schemeClr val="dk1"/>
                </a:solidFill>
              </a:rPr>
              <a:t>Tensor-slicing</a:t>
            </a:r>
            <a:r>
              <a:rPr lang="en-US" sz="1300">
                <a:solidFill>
                  <a:schemeClr val="dk1"/>
                </a:solidFill>
              </a:rPr>
              <a:t>, and </a:t>
            </a:r>
            <a:r>
              <a:rPr b="1" lang="en-US" sz="1300">
                <a:solidFill>
                  <a:schemeClr val="dk1"/>
                </a:solidFill>
              </a:rPr>
              <a:t>Data Parallelism</a:t>
            </a:r>
            <a:r>
              <a:rPr lang="en-US" sz="1300">
                <a:solidFill>
                  <a:schemeClr val="dk1"/>
                </a:solidFill>
              </a:rPr>
              <a:t>:</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Combining them within a single model is </a:t>
            </a:r>
            <a:r>
              <a:rPr b="1" lang="en-US" sz="1300">
                <a:solidFill>
                  <a:schemeClr val="dk1"/>
                </a:solidFill>
              </a:rPr>
              <a:t>non-trivial</a:t>
            </a:r>
            <a:r>
              <a:rPr lang="en-US" sz="1300">
                <a:solidFill>
                  <a:schemeClr val="dk1"/>
                </a:solidFill>
              </a:rPr>
              <a:t> </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b="1" lang="en-US" sz="1300">
                <a:solidFill>
                  <a:schemeClr val="dk1"/>
                </a:solidFill>
              </a:rPr>
              <a:t>Tensor-slicing</a:t>
            </a:r>
            <a:r>
              <a:rPr lang="en-US" sz="1300">
                <a:solidFill>
                  <a:schemeClr val="dk1"/>
                </a:solidFill>
              </a:rPr>
              <a:t>: </a:t>
            </a:r>
            <a:r>
              <a:rPr b="1" lang="en-US" sz="1300">
                <a:solidFill>
                  <a:schemeClr val="dk1"/>
                </a:solidFill>
              </a:rPr>
              <a:t>All-reduce</a:t>
            </a:r>
            <a:r>
              <a:rPr lang="en-US" sz="1300">
                <a:solidFill>
                  <a:schemeClr val="dk1"/>
                </a:solidFill>
              </a:rPr>
              <a:t> between split operators across GPUs.</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b="1" lang="en-US" sz="1300">
                <a:solidFill>
                  <a:schemeClr val="dk1"/>
                </a:solidFill>
              </a:rPr>
              <a:t>Expert Parallelism</a:t>
            </a:r>
            <a:r>
              <a:rPr lang="en-US" sz="1300">
                <a:solidFill>
                  <a:schemeClr val="dk1"/>
                </a:solidFill>
              </a:rPr>
              <a:t>: </a:t>
            </a:r>
            <a:r>
              <a:rPr b="1" lang="en-US" sz="1300">
                <a:solidFill>
                  <a:schemeClr val="dk1"/>
                </a:solidFill>
              </a:rPr>
              <a:t>All-to-all</a:t>
            </a:r>
            <a:r>
              <a:rPr lang="en-US" sz="1300">
                <a:solidFill>
                  <a:schemeClr val="dk1"/>
                </a:solidFill>
              </a:rPr>
              <a:t> communication across GPUs for expert operators.</a:t>
            </a:r>
            <a:endParaRPr sz="1300">
              <a:solidFill>
                <a:schemeClr val="dk1"/>
              </a:solidFill>
            </a:endParaRPr>
          </a:p>
          <a:p>
            <a:pPr indent="0" lvl="0" marL="0" rtl="0" algn="l">
              <a:lnSpc>
                <a:spcPct val="115000"/>
              </a:lnSpc>
              <a:spcBef>
                <a:spcPts val="1200"/>
              </a:spcBef>
              <a:spcAft>
                <a:spcPts val="0"/>
              </a:spcAft>
              <a:buNone/>
            </a:pPr>
            <a:r>
              <a:rPr b="1" lang="en-US" sz="1300">
                <a:solidFill>
                  <a:schemeClr val="dk1"/>
                </a:solidFill>
              </a:rPr>
              <a:t>Optimized Communication Schedule</a:t>
            </a:r>
            <a:endParaRPr b="1" sz="1300">
              <a:solidFill>
                <a:schemeClr val="dk1"/>
              </a:solidFill>
            </a:endParaRPr>
          </a:p>
          <a:p>
            <a:pPr indent="-311150" lvl="0" marL="457200" rtl="0" algn="l">
              <a:lnSpc>
                <a:spcPct val="115000"/>
              </a:lnSpc>
              <a:spcBef>
                <a:spcPts val="1200"/>
              </a:spcBef>
              <a:spcAft>
                <a:spcPts val="0"/>
              </a:spcAft>
              <a:buClr>
                <a:schemeClr val="dk1"/>
              </a:buClr>
              <a:buSzPts val="1300"/>
              <a:buChar char="●"/>
            </a:pPr>
            <a:r>
              <a:rPr b="1" lang="en-US" sz="1300">
                <a:solidFill>
                  <a:schemeClr val="dk1"/>
                </a:solidFill>
              </a:rPr>
              <a:t>Tensor-Slicing Before Expert Parallelism</a:t>
            </a:r>
            <a:r>
              <a:rPr lang="en-US" sz="1300">
                <a:solidFill>
                  <a:schemeClr val="dk1"/>
                </a:solidFill>
              </a:rPr>
              <a:t>:</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b="1" lang="en-US" sz="1300">
                <a:solidFill>
                  <a:schemeClr val="dk1"/>
                </a:solidFill>
              </a:rPr>
              <a:t>Replicated Data</a:t>
            </a:r>
            <a:r>
              <a:rPr lang="en-US" sz="1300">
                <a:solidFill>
                  <a:schemeClr val="dk1"/>
                </a:solidFill>
              </a:rPr>
              <a:t> during tensor-slicing allows for optimizing </a:t>
            </a:r>
            <a:endParaRPr sz="1300">
              <a:solidFill>
                <a:schemeClr val="dk1"/>
              </a:solidFill>
            </a:endParaRPr>
          </a:p>
          <a:p>
            <a:pPr indent="-311150" lvl="2" marL="1371600" rtl="0" algn="l">
              <a:lnSpc>
                <a:spcPct val="115000"/>
              </a:lnSpc>
              <a:spcBef>
                <a:spcPts val="0"/>
              </a:spcBef>
              <a:spcAft>
                <a:spcPts val="0"/>
              </a:spcAft>
              <a:buClr>
                <a:schemeClr val="dk1"/>
              </a:buClr>
              <a:buSzPts val="1300"/>
              <a:buChar char="■"/>
            </a:pPr>
            <a:r>
              <a:rPr b="1" lang="en-US" sz="1300">
                <a:solidFill>
                  <a:schemeClr val="dk1"/>
                </a:solidFill>
              </a:rPr>
              <a:t>All-to-all happens within a subset</a:t>
            </a:r>
            <a:r>
              <a:rPr lang="en-US" sz="1300">
                <a:solidFill>
                  <a:schemeClr val="dk1"/>
                </a:solidFill>
              </a:rPr>
              <a:t> of devices sharing the same tensor-slicing rank.</a:t>
            </a:r>
            <a:endParaRPr sz="1300">
              <a:solidFill>
                <a:schemeClr val="dk1"/>
              </a:solidFill>
            </a:endParaRPr>
          </a:p>
          <a:p>
            <a:pPr indent="-311150" lvl="2" marL="1371600" rtl="0" algn="l">
              <a:lnSpc>
                <a:spcPct val="115000"/>
              </a:lnSpc>
              <a:spcBef>
                <a:spcPts val="0"/>
              </a:spcBef>
              <a:spcAft>
                <a:spcPts val="0"/>
              </a:spcAft>
              <a:buClr>
                <a:schemeClr val="dk1"/>
              </a:buClr>
              <a:buSzPts val="1300"/>
              <a:buChar char="■"/>
            </a:pPr>
            <a:r>
              <a:rPr b="1" lang="en-US" sz="1300">
                <a:solidFill>
                  <a:schemeClr val="dk1"/>
                </a:solidFill>
              </a:rPr>
              <a:t>Latency reduced</a:t>
            </a:r>
            <a:r>
              <a:rPr lang="en-US" sz="1300">
                <a:solidFill>
                  <a:schemeClr val="dk1"/>
                </a:solidFill>
              </a:rPr>
              <a:t> from </a:t>
            </a:r>
            <a:r>
              <a:rPr b="1" lang="en-US" sz="1300">
                <a:solidFill>
                  <a:schemeClr val="dk1"/>
                </a:solidFill>
              </a:rPr>
              <a:t>O(p)</a:t>
            </a:r>
            <a:r>
              <a:rPr lang="en-US" sz="1300">
                <a:solidFill>
                  <a:schemeClr val="dk1"/>
                </a:solidFill>
              </a:rPr>
              <a:t> to </a:t>
            </a:r>
            <a:r>
              <a:rPr b="1" lang="en-US" sz="1300">
                <a:solidFill>
                  <a:schemeClr val="dk1"/>
                </a:solidFill>
              </a:rPr>
              <a:t>O(p/L)</a:t>
            </a:r>
            <a:r>
              <a:rPr lang="en-US" sz="1300">
                <a:solidFill>
                  <a:schemeClr val="dk1"/>
                </a:solidFill>
              </a:rPr>
              <a:t>, where:</a:t>
            </a:r>
            <a:endParaRPr sz="1300">
              <a:solidFill>
                <a:schemeClr val="dk1"/>
              </a:solidFill>
            </a:endParaRPr>
          </a:p>
          <a:p>
            <a:pPr indent="-311150" lvl="3" marL="1828800" rtl="0" algn="l">
              <a:lnSpc>
                <a:spcPct val="115000"/>
              </a:lnSpc>
              <a:spcBef>
                <a:spcPts val="0"/>
              </a:spcBef>
              <a:spcAft>
                <a:spcPts val="0"/>
              </a:spcAft>
              <a:buClr>
                <a:schemeClr val="dk1"/>
              </a:buClr>
              <a:buSzPts val="1300"/>
              <a:buChar char="■"/>
            </a:pPr>
            <a:r>
              <a:rPr b="1" lang="en-US" sz="1300">
                <a:solidFill>
                  <a:schemeClr val="dk1"/>
                </a:solidFill>
              </a:rPr>
              <a:t>L</a:t>
            </a:r>
            <a:r>
              <a:rPr lang="en-US" sz="1300">
                <a:solidFill>
                  <a:schemeClr val="dk1"/>
                </a:solidFill>
              </a:rPr>
              <a:t> = Tensor-slicing parallelism degree.</a:t>
            </a:r>
            <a:endParaRPr sz="1300">
              <a:solidFill>
                <a:schemeClr val="dk1"/>
              </a:solidFill>
            </a:endParaRPr>
          </a:p>
          <a:p>
            <a:pPr indent="-311150" lvl="3" marL="1828800" rtl="0" algn="l">
              <a:lnSpc>
                <a:spcPct val="115000"/>
              </a:lnSpc>
              <a:spcBef>
                <a:spcPts val="0"/>
              </a:spcBef>
              <a:spcAft>
                <a:spcPts val="0"/>
              </a:spcAft>
              <a:buClr>
                <a:schemeClr val="dk1"/>
              </a:buClr>
              <a:buSzPts val="1300"/>
              <a:buChar char="■"/>
            </a:pPr>
            <a:r>
              <a:rPr b="1" lang="en-US" sz="1300">
                <a:solidFill>
                  <a:schemeClr val="dk1"/>
                </a:solidFill>
              </a:rPr>
              <a:t>p</a:t>
            </a:r>
            <a:r>
              <a:rPr lang="en-US" sz="1300">
                <a:solidFill>
                  <a:schemeClr val="dk1"/>
                </a:solidFill>
              </a:rPr>
              <a:t> = Total number of GPU devices.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US" sz="1300">
                <a:solidFill>
                  <a:schemeClr val="dk1"/>
                </a:solidFill>
              </a:rPr>
              <a:t>Expert Parallelism Before Tensor-Slicing</a:t>
            </a:r>
            <a:r>
              <a:rPr lang="en-US" sz="1300">
                <a:solidFill>
                  <a:schemeClr val="dk1"/>
                </a:solidFill>
              </a:rPr>
              <a:t>:</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Final </a:t>
            </a:r>
            <a:r>
              <a:rPr b="1" lang="en-US" sz="1300">
                <a:solidFill>
                  <a:schemeClr val="dk1"/>
                </a:solidFill>
              </a:rPr>
              <a:t>all-to-all happens similarly</a:t>
            </a:r>
            <a:r>
              <a:rPr lang="en-US" sz="1300">
                <a:solidFill>
                  <a:schemeClr val="dk1"/>
                </a:solidFill>
              </a:rPr>
              <a:t>, followed by an </a:t>
            </a:r>
            <a:r>
              <a:rPr b="1" lang="en-US" sz="1300">
                <a:solidFill>
                  <a:schemeClr val="dk1"/>
                </a:solidFill>
              </a:rPr>
              <a:t>all-gather</a:t>
            </a:r>
            <a:r>
              <a:rPr lang="en-US" sz="1300">
                <a:solidFill>
                  <a:schemeClr val="dk1"/>
                </a:solidFill>
              </a:rPr>
              <a:t> between tensor-slicing ranks.</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b="1" lang="en-US" sz="1300">
                <a:solidFill>
                  <a:schemeClr val="dk1"/>
                </a:solidFill>
              </a:rPr>
              <a:t>Overall Latency</a:t>
            </a:r>
            <a:r>
              <a:rPr lang="en-US" sz="1300">
                <a:solidFill>
                  <a:schemeClr val="dk1"/>
                </a:solidFill>
              </a:rPr>
              <a:t>: Reduced from </a:t>
            </a:r>
            <a:r>
              <a:rPr b="1" lang="en-US" sz="1300">
                <a:solidFill>
                  <a:schemeClr val="dk1"/>
                </a:solidFill>
              </a:rPr>
              <a:t>O(p)</a:t>
            </a:r>
            <a:r>
              <a:rPr lang="en-US" sz="1300">
                <a:solidFill>
                  <a:schemeClr val="dk1"/>
                </a:solidFill>
              </a:rPr>
              <a:t> to </a:t>
            </a:r>
            <a:r>
              <a:rPr b="1" lang="en-US" sz="1300">
                <a:solidFill>
                  <a:schemeClr val="dk1"/>
                </a:solidFill>
              </a:rPr>
              <a:t>O(p/L) + O(L)</a:t>
            </a:r>
            <a:r>
              <a:rPr lang="en-US" sz="1300">
                <a:solidFill>
                  <a:schemeClr val="dk1"/>
                </a:solidFill>
              </a:rPr>
              <a:t>.</a:t>
            </a:r>
            <a:endParaRPr sz="1300">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200"/>
              </a:spcAft>
              <a:buNone/>
            </a:pPr>
            <a:r>
              <a:t/>
            </a:r>
            <a:endParaRPr sz="2100"/>
          </a:p>
        </p:txBody>
      </p:sp>
      <p:sp>
        <p:nvSpPr>
          <p:cNvPr id="791" name="Google Shape;791;g300420fccb9_0_203"/>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pic>
        <p:nvPicPr>
          <p:cNvPr descr="A close up of a logo&#10;&#10;Description automatically generated" id="792" name="Google Shape;792;g300420fccb9_0_203"/>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793" name="Google Shape;793;g300420fccb9_0_203"/>
          <p:cNvSpPr txBox="1"/>
          <p:nvPr/>
        </p:nvSpPr>
        <p:spPr>
          <a:xfrm>
            <a:off x="376810" y="204051"/>
            <a:ext cx="10910100" cy="415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b="1" lang="en-US" sz="2100">
                <a:solidFill>
                  <a:schemeClr val="lt1"/>
                </a:solidFill>
                <a:latin typeface="Roboto"/>
                <a:ea typeface="Roboto"/>
                <a:cs typeface="Roboto"/>
                <a:sym typeface="Roboto"/>
              </a:rPr>
              <a:t>Parallelism Coordinated Communication Optimization</a:t>
            </a:r>
            <a:endParaRPr b="1" sz="2100">
              <a:solidFill>
                <a:schemeClr val="lt1"/>
              </a:solidFill>
              <a:latin typeface="Roboto"/>
              <a:ea typeface="Roboto"/>
              <a:cs typeface="Roboto"/>
              <a:sym typeface="Roboto"/>
            </a:endParaRPr>
          </a:p>
        </p:txBody>
      </p:sp>
      <p:pic>
        <p:nvPicPr>
          <p:cNvPr id="794" name="Google Shape;794;g300420fccb9_0_203"/>
          <p:cNvPicPr preferRelativeResize="0"/>
          <p:nvPr/>
        </p:nvPicPr>
        <p:blipFill>
          <a:blip r:embed="rId4">
            <a:alphaModFix/>
          </a:blip>
          <a:stretch>
            <a:fillRect/>
          </a:stretch>
        </p:blipFill>
        <p:spPr>
          <a:xfrm>
            <a:off x="6222475" y="1637957"/>
            <a:ext cx="5786500" cy="3790622"/>
          </a:xfrm>
          <a:prstGeom prst="rect">
            <a:avLst/>
          </a:prstGeom>
          <a:noFill/>
          <a:ln>
            <a:noFill/>
          </a:ln>
        </p:spPr>
      </p:pic>
      <p:sp>
        <p:nvSpPr>
          <p:cNvPr id="795" name="Google Shape;795;g300420fccb9_0_203"/>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g300420fccb9_0_215"/>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801" name="Google Shape;801;g300420fccb9_0_215"/>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802" name="Google Shape;802;g300420fccb9_0_215"/>
          <p:cNvSpPr txBox="1"/>
          <p:nvPr/>
        </p:nvSpPr>
        <p:spPr>
          <a:xfrm>
            <a:off x="308300" y="1131175"/>
            <a:ext cx="11092200" cy="5043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1" lang="en-US">
                <a:solidFill>
                  <a:schemeClr val="dk1"/>
                </a:solidFill>
              </a:rPr>
              <a:t>Key Optimizations for MoE Kernels</a:t>
            </a:r>
            <a:endParaRPr b="1">
              <a:solidFill>
                <a:schemeClr val="dk1"/>
              </a:solidFill>
            </a:endParaRPr>
          </a:p>
          <a:p>
            <a:pPr indent="-317500" lvl="0" marL="457200" rtl="0" algn="l">
              <a:lnSpc>
                <a:spcPct val="115000"/>
              </a:lnSpc>
              <a:spcBef>
                <a:spcPts val="1200"/>
              </a:spcBef>
              <a:spcAft>
                <a:spcPts val="0"/>
              </a:spcAft>
              <a:buClr>
                <a:schemeClr val="dk1"/>
              </a:buClr>
              <a:buSzPts val="1400"/>
              <a:buAutoNum type="arabicPeriod"/>
            </a:pPr>
            <a:r>
              <a:rPr b="1" lang="en-US">
                <a:solidFill>
                  <a:schemeClr val="dk1"/>
                </a:solidFill>
              </a:rPr>
              <a:t>Gating Function Optimization</a:t>
            </a:r>
            <a:r>
              <a:rPr lang="en-US">
                <a:solidFill>
                  <a:schemeClr val="dk1"/>
                </a:solidFill>
              </a:rPr>
              <a:t>:</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b="1" lang="en-US">
                <a:solidFill>
                  <a:schemeClr val="dk1"/>
                </a:solidFill>
              </a:rPr>
              <a:t>Sparse Einsum</a:t>
            </a:r>
            <a:r>
              <a:rPr lang="en-US">
                <a:solidFill>
                  <a:schemeClr val="dk1"/>
                </a:solidFill>
              </a:rPr>
              <a:t> replaced by </a:t>
            </a:r>
            <a:r>
              <a:rPr b="1" lang="en-US">
                <a:solidFill>
                  <a:schemeClr val="dk1"/>
                </a:solidFill>
              </a:rPr>
              <a:t>dense data layout transformations</a:t>
            </a:r>
            <a:r>
              <a:rPr lang="en-US">
                <a:solidFill>
                  <a:schemeClr val="dk1"/>
                </a:solidFill>
              </a:rPr>
              <a:t>.</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b="1" lang="en-US">
                <a:solidFill>
                  <a:schemeClr val="dk1"/>
                </a:solidFill>
              </a:rPr>
              <a:t>Kernel Fusion</a:t>
            </a:r>
            <a:r>
              <a:rPr lang="en-US">
                <a:solidFill>
                  <a:schemeClr val="dk1"/>
                </a:solidFill>
              </a:rPr>
              <a:t>: Gating function fused into a single kernel, reducing memory and compute overhead.</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US">
                <a:solidFill>
                  <a:schemeClr val="dk1"/>
                </a:solidFill>
              </a:rPr>
              <a:t>Components include:</a:t>
            </a:r>
            <a:endParaRPr>
              <a:solidFill>
                <a:schemeClr val="dk1"/>
              </a:solidFill>
            </a:endParaRPr>
          </a:p>
          <a:p>
            <a:pPr indent="-317500" lvl="2" marL="1371600" rtl="0" algn="l">
              <a:lnSpc>
                <a:spcPct val="115000"/>
              </a:lnSpc>
              <a:spcBef>
                <a:spcPts val="0"/>
              </a:spcBef>
              <a:spcAft>
                <a:spcPts val="0"/>
              </a:spcAft>
              <a:buClr>
                <a:schemeClr val="dk1"/>
              </a:buClr>
              <a:buSzPts val="1400"/>
              <a:buChar char="■"/>
            </a:pPr>
            <a:r>
              <a:rPr b="1" lang="en-US">
                <a:solidFill>
                  <a:schemeClr val="dk1"/>
                </a:solidFill>
              </a:rPr>
              <a:t>Top-k selection</a:t>
            </a:r>
            <a:r>
              <a:rPr lang="en-US">
                <a:solidFill>
                  <a:schemeClr val="dk1"/>
                </a:solidFill>
              </a:rPr>
              <a:t>: Chooses top-k experts with highest logits for each token.</a:t>
            </a:r>
            <a:endParaRPr>
              <a:solidFill>
                <a:schemeClr val="dk1"/>
              </a:solidFill>
            </a:endParaRPr>
          </a:p>
          <a:p>
            <a:pPr indent="-317500" lvl="2" marL="1371600" rtl="0" algn="l">
              <a:lnSpc>
                <a:spcPct val="115000"/>
              </a:lnSpc>
              <a:spcBef>
                <a:spcPts val="0"/>
              </a:spcBef>
              <a:spcAft>
                <a:spcPts val="0"/>
              </a:spcAft>
              <a:buClr>
                <a:schemeClr val="dk1"/>
              </a:buClr>
              <a:buSzPts val="1400"/>
              <a:buChar char="■"/>
            </a:pPr>
            <a:r>
              <a:rPr b="1" lang="en-US">
                <a:solidFill>
                  <a:schemeClr val="dk1"/>
                </a:solidFill>
              </a:rPr>
              <a:t>Cumsum operation</a:t>
            </a:r>
            <a:r>
              <a:rPr lang="en-US">
                <a:solidFill>
                  <a:schemeClr val="dk1"/>
                </a:solidFill>
              </a:rPr>
              <a:t>: Assigns token IDs to experts using parallelized </a:t>
            </a:r>
            <a:r>
              <a:rPr b="1" lang="en-US">
                <a:solidFill>
                  <a:schemeClr val="dk1"/>
                </a:solidFill>
              </a:rPr>
              <a:t>Blelloch scan algorithm</a:t>
            </a:r>
            <a:r>
              <a:rPr lang="en-US">
                <a:solidFill>
                  <a:schemeClr val="dk1"/>
                </a:solidFill>
              </a:rPr>
              <a:t>.</a:t>
            </a:r>
            <a:endParaRPr>
              <a:solidFill>
                <a:schemeClr val="dk1"/>
              </a:solidFill>
            </a:endParaRPr>
          </a:p>
          <a:p>
            <a:pPr indent="-317500" lvl="2" marL="1371600" rtl="0" algn="l">
              <a:lnSpc>
                <a:spcPct val="115000"/>
              </a:lnSpc>
              <a:spcBef>
                <a:spcPts val="0"/>
              </a:spcBef>
              <a:spcAft>
                <a:spcPts val="0"/>
              </a:spcAft>
              <a:buClr>
                <a:schemeClr val="dk1"/>
              </a:buClr>
              <a:buSzPts val="1400"/>
              <a:buChar char="■"/>
            </a:pPr>
            <a:r>
              <a:rPr b="1" lang="en-US">
                <a:solidFill>
                  <a:schemeClr val="dk1"/>
                </a:solidFill>
              </a:rPr>
              <a:t>Scatter operation</a:t>
            </a:r>
            <a:r>
              <a:rPr lang="en-US">
                <a:solidFill>
                  <a:schemeClr val="dk1"/>
                </a:solidFill>
              </a:rPr>
              <a:t>: Routes tokens to the correct experts.</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b="1" lang="en-US">
                <a:solidFill>
                  <a:schemeClr val="dk1"/>
                </a:solidFill>
              </a:rPr>
              <a:t>Optimization of Einsum Operations</a:t>
            </a:r>
            <a:r>
              <a:rPr lang="en-US">
                <a:solidFill>
                  <a:schemeClr val="dk1"/>
                </a:solidFill>
              </a:rPr>
              <a:t>:</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US">
                <a:solidFill>
                  <a:schemeClr val="dk1"/>
                </a:solidFill>
              </a:rPr>
              <a:t>Replaced sparse einsums with </a:t>
            </a:r>
            <a:r>
              <a:rPr b="1" lang="en-US">
                <a:solidFill>
                  <a:schemeClr val="dk1"/>
                </a:solidFill>
              </a:rPr>
              <a:t>data layout transformations</a:t>
            </a:r>
            <a:r>
              <a:rPr lang="en-US">
                <a:solidFill>
                  <a:schemeClr val="dk1"/>
                </a:solidFill>
              </a:rPr>
              <a:t>:</a:t>
            </a:r>
            <a:endParaRPr>
              <a:solidFill>
                <a:schemeClr val="dk1"/>
              </a:solidFill>
            </a:endParaRPr>
          </a:p>
          <a:p>
            <a:pPr indent="-317500" lvl="2" marL="1371600" rtl="0" algn="l">
              <a:lnSpc>
                <a:spcPct val="115000"/>
              </a:lnSpc>
              <a:spcBef>
                <a:spcPts val="0"/>
              </a:spcBef>
              <a:spcAft>
                <a:spcPts val="0"/>
              </a:spcAft>
              <a:buClr>
                <a:schemeClr val="dk1"/>
              </a:buClr>
              <a:buSzPts val="1400"/>
              <a:buChar char="■"/>
            </a:pPr>
            <a:r>
              <a:rPr b="1" lang="en-US">
                <a:solidFill>
                  <a:schemeClr val="dk1"/>
                </a:solidFill>
              </a:rPr>
              <a:t>Sort tokens</a:t>
            </a:r>
            <a:r>
              <a:rPr lang="en-US">
                <a:solidFill>
                  <a:schemeClr val="dk1"/>
                </a:solidFill>
              </a:rPr>
              <a:t> by expert ID (using mapping table).</a:t>
            </a:r>
            <a:endParaRPr>
              <a:solidFill>
                <a:schemeClr val="dk1"/>
              </a:solidFill>
            </a:endParaRPr>
          </a:p>
          <a:p>
            <a:pPr indent="-317500" lvl="2" marL="1371600" rtl="0" algn="l">
              <a:lnSpc>
                <a:spcPct val="115000"/>
              </a:lnSpc>
              <a:spcBef>
                <a:spcPts val="0"/>
              </a:spcBef>
              <a:spcAft>
                <a:spcPts val="0"/>
              </a:spcAft>
              <a:buClr>
                <a:schemeClr val="dk1"/>
              </a:buClr>
              <a:buSzPts val="1400"/>
              <a:buChar char="■"/>
            </a:pPr>
            <a:r>
              <a:rPr b="1" lang="en-US">
                <a:solidFill>
                  <a:schemeClr val="dk1"/>
                </a:solidFill>
              </a:rPr>
              <a:t>Re-sort tokens</a:t>
            </a:r>
            <a:r>
              <a:rPr lang="en-US">
                <a:solidFill>
                  <a:schemeClr val="dk1"/>
                </a:solidFill>
              </a:rPr>
              <a:t> back to original order without sparse einsum.</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US">
                <a:solidFill>
                  <a:schemeClr val="dk1"/>
                </a:solidFill>
              </a:rPr>
              <a:t>Reduces einsum complexity from </a:t>
            </a:r>
            <a:r>
              <a:rPr b="1" lang="en-US">
                <a:solidFill>
                  <a:schemeClr val="dk1"/>
                </a:solidFill>
              </a:rPr>
              <a:t>S × E × M × ce</a:t>
            </a:r>
            <a:r>
              <a:rPr lang="en-US">
                <a:solidFill>
                  <a:schemeClr val="dk1"/>
                </a:solidFill>
              </a:rPr>
              <a:t> to </a:t>
            </a:r>
            <a:r>
              <a:rPr b="1" lang="en-US">
                <a:solidFill>
                  <a:schemeClr val="dk1"/>
                </a:solidFill>
              </a:rPr>
              <a:t>S × M × ce</a:t>
            </a:r>
            <a:r>
              <a:rPr lang="en-US">
                <a:solidFill>
                  <a:schemeClr val="dk1"/>
                </a:solidFill>
              </a:rPr>
              <a:t>.</a:t>
            </a:r>
            <a:endParaRPr>
              <a:solidFill>
                <a:schemeClr val="dk1"/>
              </a:solidFill>
            </a:endParaRPr>
          </a:p>
          <a:p>
            <a:pPr indent="0" lvl="0" marL="0" rtl="0" algn="l">
              <a:lnSpc>
                <a:spcPct val="115000"/>
              </a:lnSpc>
              <a:spcBef>
                <a:spcPts val="1200"/>
              </a:spcBef>
              <a:spcAft>
                <a:spcPts val="0"/>
              </a:spcAft>
              <a:buNone/>
            </a:pPr>
            <a:r>
              <a:rPr b="1" lang="en-US">
                <a:solidFill>
                  <a:schemeClr val="dk1"/>
                </a:solidFill>
              </a:rPr>
              <a:t>Results of Optimizations</a:t>
            </a:r>
            <a:endParaRPr b="1">
              <a:solidFill>
                <a:schemeClr val="dk1"/>
              </a:solidFill>
            </a:endParaRPr>
          </a:p>
          <a:p>
            <a:pPr indent="-317500" lvl="0" marL="457200" rtl="0" algn="l">
              <a:lnSpc>
                <a:spcPct val="115000"/>
              </a:lnSpc>
              <a:spcBef>
                <a:spcPts val="1200"/>
              </a:spcBef>
              <a:spcAft>
                <a:spcPts val="0"/>
              </a:spcAft>
              <a:buClr>
                <a:schemeClr val="dk1"/>
              </a:buClr>
              <a:buSzPts val="1400"/>
              <a:buChar char="●"/>
            </a:pPr>
            <a:r>
              <a:rPr b="1" lang="en-US">
                <a:solidFill>
                  <a:schemeClr val="dk1"/>
                </a:solidFill>
              </a:rPr>
              <a:t>Over 6x reduction in MoE Kernel-related latency</a:t>
            </a:r>
            <a:r>
              <a:rPr lang="en-US">
                <a:solidFill>
                  <a:schemeClr val="dk1"/>
                </a:solidFill>
              </a:rPr>
              <a:t>.</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Simplifies and accelerates gating and token sorting processes for MoE inference.</a:t>
            </a:r>
            <a:endParaRPr b="1" sz="1600">
              <a:solidFill>
                <a:schemeClr val="dk1"/>
              </a:solidFill>
            </a:endParaRPr>
          </a:p>
          <a:p>
            <a:pPr indent="0" lvl="0" marL="0" rtl="0" algn="l">
              <a:lnSpc>
                <a:spcPct val="115000"/>
              </a:lnSpc>
              <a:spcBef>
                <a:spcPts val="1200"/>
              </a:spcBef>
              <a:spcAft>
                <a:spcPts val="200"/>
              </a:spcAft>
              <a:buNone/>
            </a:pPr>
            <a:r>
              <a:t/>
            </a:r>
            <a:endParaRPr sz="2000"/>
          </a:p>
        </p:txBody>
      </p:sp>
      <p:sp>
        <p:nvSpPr>
          <p:cNvPr id="803" name="Google Shape;803;g300420fccb9_0_215"/>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pic>
        <p:nvPicPr>
          <p:cNvPr descr="A close up of a logo&#10;&#10;Description automatically generated" id="804" name="Google Shape;804;g300420fccb9_0_215"/>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805" name="Google Shape;805;g300420fccb9_0_215"/>
          <p:cNvSpPr txBox="1"/>
          <p:nvPr/>
        </p:nvSpPr>
        <p:spPr>
          <a:xfrm>
            <a:off x="376810" y="204051"/>
            <a:ext cx="10910100" cy="415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b="1" lang="en-US" sz="2100">
                <a:solidFill>
                  <a:schemeClr val="lt1"/>
                </a:solidFill>
                <a:latin typeface="Roboto"/>
                <a:ea typeface="Roboto"/>
                <a:cs typeface="Roboto"/>
                <a:sym typeface="Roboto"/>
              </a:rPr>
              <a:t>Highly Optimized Transformer and MoE Related Kernels</a:t>
            </a:r>
            <a:endParaRPr b="1" sz="2100">
              <a:solidFill>
                <a:schemeClr val="lt1"/>
              </a:solidFill>
              <a:latin typeface="Roboto"/>
              <a:ea typeface="Roboto"/>
              <a:cs typeface="Roboto"/>
              <a:sym typeface="Roboto"/>
            </a:endParaRPr>
          </a:p>
        </p:txBody>
      </p:sp>
      <p:sp>
        <p:nvSpPr>
          <p:cNvPr id="806" name="Google Shape;806;g300420fccb9_0_215"/>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g300420fccb9_0_236"/>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812" name="Google Shape;812;g300420fccb9_0_236"/>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813" name="Google Shape;813;g300420fccb9_0_236"/>
          <p:cNvSpPr txBox="1"/>
          <p:nvPr/>
        </p:nvSpPr>
        <p:spPr>
          <a:xfrm>
            <a:off x="308300" y="1131175"/>
            <a:ext cx="5982000" cy="5043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1" lang="en-US" sz="1300">
                <a:solidFill>
                  <a:schemeClr val="dk1"/>
                </a:solidFill>
              </a:rPr>
              <a:t>Dense Model Inference Challenges:</a:t>
            </a:r>
            <a:endParaRPr b="1" sz="1300">
              <a:solidFill>
                <a:schemeClr val="dk1"/>
              </a:solidFill>
            </a:endParaRPr>
          </a:p>
          <a:p>
            <a:pPr indent="-311150" lvl="0" marL="457200" rtl="0" algn="l">
              <a:lnSpc>
                <a:spcPct val="115000"/>
              </a:lnSpc>
              <a:spcBef>
                <a:spcPts val="1200"/>
              </a:spcBef>
              <a:spcAft>
                <a:spcPts val="0"/>
              </a:spcAft>
              <a:buClr>
                <a:schemeClr val="dk1"/>
              </a:buClr>
              <a:buSzPts val="1300"/>
              <a:buChar char="●"/>
            </a:pPr>
            <a:r>
              <a:rPr b="1" lang="en-US" sz="1300">
                <a:solidFill>
                  <a:schemeClr val="dk1"/>
                </a:solidFill>
              </a:rPr>
              <a:t>Data Parallelism</a:t>
            </a:r>
            <a:r>
              <a:rPr lang="en-US" sz="1300">
                <a:solidFill>
                  <a:schemeClr val="dk1"/>
                </a:solidFill>
              </a:rPr>
              <a:t>: Linear throughput scaling, but </a:t>
            </a:r>
            <a:r>
              <a:rPr b="1" lang="en-US" sz="1300">
                <a:solidFill>
                  <a:schemeClr val="dk1"/>
                </a:solidFill>
              </a:rPr>
              <a:t>no inter-GPU communication</a:t>
            </a:r>
            <a:r>
              <a:rPr lang="en-US" sz="1300">
                <a:solidFill>
                  <a:schemeClr val="dk1"/>
                </a:solidFill>
              </a:rPr>
              <a:t>.</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US" sz="1300">
                <a:solidFill>
                  <a:schemeClr val="dk1"/>
                </a:solidFill>
              </a:rPr>
              <a:t>Tensor-Slicing (Model Parallelism)</a:t>
            </a:r>
            <a:r>
              <a:rPr lang="en-US" sz="1300">
                <a:solidFill>
                  <a:schemeClr val="dk1"/>
                </a:solidFill>
              </a:rPr>
              <a:t>:</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Reduces latency but </a:t>
            </a:r>
            <a:r>
              <a:rPr b="1" lang="en-US" sz="1300">
                <a:solidFill>
                  <a:schemeClr val="dk1"/>
                </a:solidFill>
              </a:rPr>
              <a:t>communication overhead</a:t>
            </a:r>
            <a:r>
              <a:rPr lang="en-US" sz="1300">
                <a:solidFill>
                  <a:schemeClr val="dk1"/>
                </a:solidFill>
              </a:rPr>
              <a:t> between GPUs.</a:t>
            </a:r>
            <a:endParaRPr sz="1300">
              <a:solidFill>
                <a:schemeClr val="dk1"/>
              </a:solidFill>
            </a:endParaRPr>
          </a:p>
          <a:p>
            <a:pPr indent="0" lvl="0" marL="0" rtl="0" algn="l">
              <a:lnSpc>
                <a:spcPct val="115000"/>
              </a:lnSpc>
              <a:spcBef>
                <a:spcPts val="1200"/>
              </a:spcBef>
              <a:spcAft>
                <a:spcPts val="0"/>
              </a:spcAft>
              <a:buNone/>
            </a:pPr>
            <a:r>
              <a:rPr b="1" lang="en-US" sz="1300">
                <a:solidFill>
                  <a:schemeClr val="dk1"/>
                </a:solidFill>
              </a:rPr>
              <a:t>Why DeepSpeed Outperforms PyTorch?</a:t>
            </a:r>
            <a:endParaRPr b="1" sz="1300">
              <a:solidFill>
                <a:schemeClr val="dk1"/>
              </a:solidFill>
            </a:endParaRPr>
          </a:p>
          <a:p>
            <a:pPr indent="-311150" lvl="0" marL="457200" rtl="0" algn="l">
              <a:lnSpc>
                <a:spcPct val="115000"/>
              </a:lnSpc>
              <a:spcBef>
                <a:spcPts val="1200"/>
              </a:spcBef>
              <a:spcAft>
                <a:spcPts val="0"/>
              </a:spcAft>
              <a:buClr>
                <a:schemeClr val="dk1"/>
              </a:buClr>
              <a:buSzPts val="1300"/>
              <a:buAutoNum type="arabicPeriod"/>
            </a:pPr>
            <a:r>
              <a:rPr b="1" lang="en-US" sz="1300">
                <a:solidFill>
                  <a:schemeClr val="dk1"/>
                </a:solidFill>
              </a:rPr>
              <a:t>Expert Parallelism Benefits</a:t>
            </a:r>
            <a:r>
              <a:rPr lang="en-US" sz="1300">
                <a:solidFill>
                  <a:schemeClr val="dk1"/>
                </a:solidFill>
              </a:rPr>
              <a:t>:</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As the number of GPUs increases, the </a:t>
            </a:r>
            <a:r>
              <a:rPr b="1" lang="en-US" sz="1300">
                <a:solidFill>
                  <a:schemeClr val="dk1"/>
                </a:solidFill>
              </a:rPr>
              <a:t>number of experts per GPU decreases</a:t>
            </a:r>
            <a:r>
              <a:rPr lang="en-US" sz="1300">
                <a:solidFill>
                  <a:schemeClr val="dk1"/>
                </a:solidFill>
              </a:rPr>
              <a:t>, improving </a:t>
            </a:r>
            <a:r>
              <a:rPr b="1" lang="en-US" sz="1300">
                <a:solidFill>
                  <a:schemeClr val="dk1"/>
                </a:solidFill>
              </a:rPr>
              <a:t>data locality</a:t>
            </a:r>
            <a:r>
              <a:rPr lang="en-US" sz="1300">
                <a:solidFill>
                  <a:schemeClr val="dk1"/>
                </a:solidFill>
              </a:rPr>
              <a:t>.</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Each GPU reads less data from memory, enhancing performance.</a:t>
            </a:r>
            <a:endParaRPr sz="1300">
              <a:solidFill>
                <a:schemeClr val="dk1"/>
              </a:solidFill>
            </a:endParaRPr>
          </a:p>
          <a:p>
            <a:pPr indent="-311150" lvl="0" marL="457200" rtl="0" algn="l">
              <a:lnSpc>
                <a:spcPct val="115000"/>
              </a:lnSpc>
              <a:spcBef>
                <a:spcPts val="0"/>
              </a:spcBef>
              <a:spcAft>
                <a:spcPts val="0"/>
              </a:spcAft>
              <a:buClr>
                <a:schemeClr val="dk1"/>
              </a:buClr>
              <a:buSzPts val="1300"/>
              <a:buAutoNum type="arabicPeriod"/>
            </a:pPr>
            <a:r>
              <a:rPr b="1" lang="en-US" sz="1300">
                <a:solidFill>
                  <a:schemeClr val="dk1"/>
                </a:solidFill>
              </a:rPr>
              <a:t>DeepSpeed’s Optimizations</a:t>
            </a:r>
            <a:r>
              <a:rPr lang="en-US" sz="1300">
                <a:solidFill>
                  <a:schemeClr val="dk1"/>
                </a:solidFill>
              </a:rPr>
              <a:t>:</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b="1" lang="en-US" sz="1300">
                <a:solidFill>
                  <a:schemeClr val="dk1"/>
                </a:solidFill>
              </a:rPr>
              <a:t>Advanced communication optimizations</a:t>
            </a:r>
            <a:r>
              <a:rPr lang="en-US" sz="1300">
                <a:solidFill>
                  <a:schemeClr val="dk1"/>
                </a:solidFill>
              </a:rPr>
              <a:t> overcome bottlenecks </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b="1" lang="en-US" sz="1300">
                <a:solidFill>
                  <a:schemeClr val="dk1"/>
                </a:solidFill>
              </a:rPr>
              <a:t>Highly optimized kernels</a:t>
            </a:r>
            <a:r>
              <a:rPr lang="en-US" sz="1300">
                <a:solidFill>
                  <a:schemeClr val="dk1"/>
                </a:solidFill>
              </a:rPr>
              <a:t> exploit reduced experts per GPU</a:t>
            </a:r>
            <a:endParaRPr sz="1300">
              <a:solidFill>
                <a:schemeClr val="dk1"/>
              </a:solidFill>
            </a:endParaRPr>
          </a:p>
          <a:p>
            <a:pPr indent="0" lvl="0" marL="0" rtl="0" algn="l">
              <a:lnSpc>
                <a:spcPct val="115000"/>
              </a:lnSpc>
              <a:spcBef>
                <a:spcPts val="1200"/>
              </a:spcBef>
              <a:spcAft>
                <a:spcPts val="0"/>
              </a:spcAft>
              <a:buNone/>
            </a:pPr>
            <a:r>
              <a:rPr b="1" lang="en-US" sz="1300">
                <a:solidFill>
                  <a:schemeClr val="dk1"/>
                </a:solidFill>
              </a:rPr>
              <a:t>Results: </a:t>
            </a:r>
            <a:endParaRPr b="1" sz="1300">
              <a:solidFill>
                <a:schemeClr val="dk1"/>
              </a:solidFill>
            </a:endParaRPr>
          </a:p>
          <a:p>
            <a:pPr indent="-311150" lvl="0" marL="457200" rtl="0" algn="l">
              <a:lnSpc>
                <a:spcPct val="115000"/>
              </a:lnSpc>
              <a:spcBef>
                <a:spcPts val="1200"/>
              </a:spcBef>
              <a:spcAft>
                <a:spcPts val="0"/>
              </a:spcAft>
              <a:buClr>
                <a:schemeClr val="dk1"/>
              </a:buClr>
              <a:buSzPts val="1300"/>
              <a:buChar char="●"/>
            </a:pPr>
            <a:r>
              <a:rPr b="1" lang="en-US" sz="1300">
                <a:solidFill>
                  <a:schemeClr val="dk1"/>
                </a:solidFill>
              </a:rPr>
              <a:t>Key Advantage of MoE</a:t>
            </a:r>
            <a:r>
              <a:rPr lang="en-US" sz="1300">
                <a:solidFill>
                  <a:schemeClr val="dk1"/>
                </a:solidFill>
              </a:rPr>
              <a:t>: Optimize </a:t>
            </a:r>
            <a:r>
              <a:rPr b="1" lang="en-US" sz="1300">
                <a:solidFill>
                  <a:schemeClr val="dk1"/>
                </a:solidFill>
              </a:rPr>
              <a:t>latency</a:t>
            </a:r>
            <a:r>
              <a:rPr lang="en-US" sz="1300">
                <a:solidFill>
                  <a:schemeClr val="dk1"/>
                </a:solidFill>
              </a:rPr>
              <a:t> and </a:t>
            </a:r>
            <a:r>
              <a:rPr b="1" lang="en-US" sz="1300">
                <a:solidFill>
                  <a:schemeClr val="dk1"/>
                </a:solidFill>
              </a:rPr>
              <a:t>throughput</a:t>
            </a:r>
            <a:r>
              <a:rPr lang="en-US" sz="1300">
                <a:solidFill>
                  <a:schemeClr val="dk1"/>
                </a:solidFill>
              </a:rPr>
              <a:t> </a:t>
            </a:r>
            <a:r>
              <a:rPr b="1" lang="en-US" sz="1300">
                <a:solidFill>
                  <a:schemeClr val="dk1"/>
                </a:solidFill>
              </a:rPr>
              <a:t>simultaneously</a:t>
            </a:r>
            <a:r>
              <a:rPr lang="en-US" sz="1300">
                <a:solidFill>
                  <a:schemeClr val="dk1"/>
                </a:solidFill>
              </a:rPr>
              <a:t> while scaling.</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US" sz="1300">
                <a:solidFill>
                  <a:schemeClr val="dk1"/>
                </a:solidFill>
              </a:rPr>
              <a:t>DeepSpeed-MoE achieves </a:t>
            </a:r>
            <a:r>
              <a:rPr b="1" lang="en-US" sz="1300">
                <a:solidFill>
                  <a:schemeClr val="dk1"/>
                </a:solidFill>
              </a:rPr>
              <a:t>super-linear throughput scaling</a:t>
            </a:r>
            <a:r>
              <a:rPr lang="en-US" sz="1300">
                <a:solidFill>
                  <a:schemeClr val="dk1"/>
                </a:solidFill>
              </a:rPr>
              <a:t> and </a:t>
            </a:r>
            <a:r>
              <a:rPr b="1" lang="en-US" sz="1300">
                <a:solidFill>
                  <a:schemeClr val="dk1"/>
                </a:solidFill>
              </a:rPr>
              <a:t>low latency</a:t>
            </a:r>
            <a:r>
              <a:rPr lang="en-US" sz="1300">
                <a:solidFill>
                  <a:schemeClr val="dk1"/>
                </a:solidFill>
              </a:rPr>
              <a:t>, making it ideal for </a:t>
            </a:r>
            <a:r>
              <a:rPr b="1" lang="en-US" sz="1300">
                <a:solidFill>
                  <a:schemeClr val="dk1"/>
                </a:solidFill>
              </a:rPr>
              <a:t>massive scaling</a:t>
            </a:r>
            <a:r>
              <a:rPr lang="en-US" sz="1300">
                <a:solidFill>
                  <a:schemeClr val="dk1"/>
                </a:solidFill>
              </a:rPr>
              <a:t> of MoE models.</a:t>
            </a:r>
            <a:endParaRPr sz="2200"/>
          </a:p>
        </p:txBody>
      </p:sp>
      <p:sp>
        <p:nvSpPr>
          <p:cNvPr id="814" name="Google Shape;814;g300420fccb9_0_236"/>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pic>
        <p:nvPicPr>
          <p:cNvPr descr="A close up of a logo&#10;&#10;Description automatically generated" id="815" name="Google Shape;815;g300420fccb9_0_236"/>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816" name="Google Shape;816;g300420fccb9_0_236"/>
          <p:cNvSpPr txBox="1"/>
          <p:nvPr/>
        </p:nvSpPr>
        <p:spPr>
          <a:xfrm>
            <a:off x="376810" y="204051"/>
            <a:ext cx="10910100" cy="415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b="1" lang="en-US" sz="2100">
                <a:solidFill>
                  <a:schemeClr val="lt1"/>
                </a:solidFill>
                <a:latin typeface="Roboto"/>
                <a:ea typeface="Roboto"/>
                <a:cs typeface="Roboto"/>
                <a:sym typeface="Roboto"/>
              </a:rPr>
              <a:t>Achieving Low Latency and Super-Linear Throughput Increase Simultaneously</a:t>
            </a:r>
            <a:endParaRPr b="1" sz="2100">
              <a:solidFill>
                <a:schemeClr val="lt1"/>
              </a:solidFill>
              <a:latin typeface="Roboto"/>
              <a:ea typeface="Roboto"/>
              <a:cs typeface="Roboto"/>
              <a:sym typeface="Roboto"/>
            </a:endParaRPr>
          </a:p>
        </p:txBody>
      </p:sp>
      <p:pic>
        <p:nvPicPr>
          <p:cNvPr id="817" name="Google Shape;817;g300420fccb9_0_236"/>
          <p:cNvPicPr preferRelativeResize="0"/>
          <p:nvPr/>
        </p:nvPicPr>
        <p:blipFill>
          <a:blip r:embed="rId4">
            <a:alphaModFix/>
          </a:blip>
          <a:stretch>
            <a:fillRect/>
          </a:stretch>
        </p:blipFill>
        <p:spPr>
          <a:xfrm>
            <a:off x="6290150" y="2229025"/>
            <a:ext cx="5786124" cy="2847275"/>
          </a:xfrm>
          <a:prstGeom prst="rect">
            <a:avLst/>
          </a:prstGeom>
          <a:noFill/>
          <a:ln>
            <a:noFill/>
          </a:ln>
        </p:spPr>
      </p:pic>
      <p:sp>
        <p:nvSpPr>
          <p:cNvPr id="818" name="Google Shape;818;g300420fccb9_0_236"/>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g300420fccb9_0_248"/>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824" name="Google Shape;824;g300420fccb9_0_248"/>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825" name="Google Shape;825;g300420fccb9_0_248"/>
          <p:cNvSpPr txBox="1"/>
          <p:nvPr/>
        </p:nvSpPr>
        <p:spPr>
          <a:xfrm>
            <a:off x="188300" y="1514863"/>
            <a:ext cx="6217200" cy="4275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Exploring MoE Models</a:t>
            </a:r>
            <a:endParaRPr b="1">
              <a:solidFill>
                <a:schemeClr val="dk1"/>
              </a:solidFill>
            </a:endParaRPr>
          </a:p>
          <a:p>
            <a:pPr indent="-317500" lvl="0" marL="457200" rtl="0" algn="l">
              <a:lnSpc>
                <a:spcPct val="115000"/>
              </a:lnSpc>
              <a:spcBef>
                <a:spcPts val="1200"/>
              </a:spcBef>
              <a:spcAft>
                <a:spcPts val="0"/>
              </a:spcAft>
              <a:buClr>
                <a:schemeClr val="dk1"/>
              </a:buClr>
              <a:buSzPts val="1400"/>
              <a:buChar char="●"/>
            </a:pPr>
            <a:r>
              <a:rPr lang="en-US">
                <a:solidFill>
                  <a:schemeClr val="dk1"/>
                </a:solidFill>
              </a:rPr>
              <a:t>MoE models ranging from </a:t>
            </a:r>
            <a:r>
              <a:rPr b="1" lang="en-US">
                <a:solidFill>
                  <a:schemeClr val="dk1"/>
                </a:solidFill>
              </a:rPr>
              <a:t>107 billion</a:t>
            </a:r>
            <a:r>
              <a:rPr lang="en-US">
                <a:solidFill>
                  <a:schemeClr val="dk1"/>
                </a:solidFill>
              </a:rPr>
              <a:t> to </a:t>
            </a:r>
            <a:r>
              <a:rPr b="1" lang="en-US">
                <a:solidFill>
                  <a:schemeClr val="dk1"/>
                </a:solidFill>
              </a:rPr>
              <a:t>2 trillion</a:t>
            </a:r>
            <a:r>
              <a:rPr lang="en-US">
                <a:solidFill>
                  <a:schemeClr val="dk1"/>
                </a:solidFill>
              </a:rPr>
              <a:t> parameters.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Comparison between </a:t>
            </a:r>
            <a:r>
              <a:rPr b="1" lang="en-US">
                <a:solidFill>
                  <a:schemeClr val="dk1"/>
                </a:solidFill>
              </a:rPr>
              <a:t>PyTorch</a:t>
            </a:r>
            <a:r>
              <a:rPr lang="en-US">
                <a:solidFill>
                  <a:schemeClr val="dk1"/>
                </a:solidFill>
              </a:rPr>
              <a:t> and </a:t>
            </a:r>
            <a:r>
              <a:rPr b="1" lang="en-US">
                <a:solidFill>
                  <a:schemeClr val="dk1"/>
                </a:solidFill>
              </a:rPr>
              <a:t>DeepSpeed-MoE</a:t>
            </a:r>
            <a:r>
              <a:rPr lang="en-US">
                <a:solidFill>
                  <a:schemeClr val="dk1"/>
                </a:solidFill>
              </a:rPr>
              <a:t>.</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Up to </a:t>
            </a:r>
            <a:r>
              <a:rPr b="1" lang="en-US">
                <a:solidFill>
                  <a:schemeClr val="dk1"/>
                </a:solidFill>
              </a:rPr>
              <a:t>7.3x</a:t>
            </a:r>
            <a:r>
              <a:rPr lang="en-US">
                <a:solidFill>
                  <a:schemeClr val="dk1"/>
                </a:solidFill>
              </a:rPr>
              <a:t> </a:t>
            </a:r>
            <a:r>
              <a:rPr b="1" lang="en-US">
                <a:solidFill>
                  <a:schemeClr val="dk1"/>
                </a:solidFill>
              </a:rPr>
              <a:t>Lower Latency and Higher Throughput</a:t>
            </a:r>
            <a:r>
              <a:rPr lang="en-US">
                <a:solidFill>
                  <a:schemeClr val="dk1"/>
                </a:solidFill>
              </a:rPr>
              <a:t> compared to baseline.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Unprecedented Scale with DeepSpeed-MoE</a:t>
            </a:r>
            <a:endParaRPr b="1">
              <a:solidFill>
                <a:schemeClr val="dk1"/>
              </a:solidFill>
            </a:endParaRPr>
          </a:p>
          <a:p>
            <a:pPr indent="-317500" lvl="0" marL="457200" rtl="0" algn="l">
              <a:lnSpc>
                <a:spcPct val="115000"/>
              </a:lnSpc>
              <a:spcBef>
                <a:spcPts val="1200"/>
              </a:spcBef>
              <a:spcAft>
                <a:spcPts val="0"/>
              </a:spcAft>
              <a:buClr>
                <a:schemeClr val="dk1"/>
              </a:buClr>
              <a:buSzPts val="1400"/>
              <a:buChar char="●"/>
            </a:pPr>
            <a:r>
              <a:rPr b="1" lang="en-US">
                <a:solidFill>
                  <a:schemeClr val="dk1"/>
                </a:solidFill>
              </a:rPr>
              <a:t>Efficient GPU Utilization</a:t>
            </a:r>
            <a:r>
              <a:rPr lang="en-US">
                <a:solidFill>
                  <a:schemeClr val="dk1"/>
                </a:solidFill>
              </a:rPr>
              <a:t>:</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US">
                <a:solidFill>
                  <a:schemeClr val="dk1"/>
                </a:solidFill>
              </a:rPr>
              <a:t>By leveraging </a:t>
            </a:r>
            <a:r>
              <a:rPr b="1" lang="en-US">
                <a:solidFill>
                  <a:schemeClr val="dk1"/>
                </a:solidFill>
              </a:rPr>
              <a:t>hundreds of GPUs</a:t>
            </a:r>
            <a:r>
              <a:rPr lang="en-US">
                <a:solidFill>
                  <a:schemeClr val="dk1"/>
                </a:solidFill>
              </a:rPr>
              <a:t> in parallel, DeepSpeed-MoE scales to massive models efficiently.</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US">
                <a:solidFill>
                  <a:schemeClr val="dk1"/>
                </a:solidFill>
              </a:rPr>
              <a:t>Record-breaking Performance</a:t>
            </a:r>
            <a:r>
              <a:rPr lang="en-US">
                <a:solidFill>
                  <a:schemeClr val="dk1"/>
                </a:solidFill>
              </a:rPr>
              <a:t>:</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US">
                <a:solidFill>
                  <a:schemeClr val="dk1"/>
                </a:solidFill>
              </a:rPr>
              <a:t>A </a:t>
            </a:r>
            <a:r>
              <a:rPr b="1" lang="en-US">
                <a:solidFill>
                  <a:schemeClr val="dk1"/>
                </a:solidFill>
              </a:rPr>
              <a:t>trillion-parameter MoE model</a:t>
            </a:r>
            <a:r>
              <a:rPr lang="en-US">
                <a:solidFill>
                  <a:schemeClr val="dk1"/>
                </a:solidFill>
              </a:rPr>
              <a:t> can be inferenced in under </a:t>
            </a:r>
            <a:r>
              <a:rPr b="1" lang="en-US">
                <a:solidFill>
                  <a:schemeClr val="dk1"/>
                </a:solidFill>
              </a:rPr>
              <a:t>25 milliseconds</a:t>
            </a:r>
            <a:r>
              <a:rPr lang="en-US">
                <a:solidFill>
                  <a:schemeClr val="dk1"/>
                </a:solidFill>
              </a:rPr>
              <a:t>.</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US">
                <a:solidFill>
                  <a:schemeClr val="dk1"/>
                </a:solidFill>
              </a:rPr>
              <a:t>Demonstrates </a:t>
            </a:r>
            <a:r>
              <a:rPr b="1" lang="en-US">
                <a:solidFill>
                  <a:schemeClr val="dk1"/>
                </a:solidFill>
              </a:rPr>
              <a:t>incredibly low latencies</a:t>
            </a:r>
            <a:r>
              <a:rPr lang="en-US">
                <a:solidFill>
                  <a:schemeClr val="dk1"/>
                </a:solidFill>
              </a:rPr>
              <a:t> at an unmatched scale.</a:t>
            </a:r>
            <a:endParaRPr>
              <a:solidFill>
                <a:schemeClr val="dk1"/>
              </a:solidFill>
            </a:endParaRPr>
          </a:p>
          <a:p>
            <a:pPr indent="0" lvl="0" marL="0" rtl="0" algn="l">
              <a:lnSpc>
                <a:spcPct val="115000"/>
              </a:lnSpc>
              <a:spcBef>
                <a:spcPts val="1200"/>
              </a:spcBef>
              <a:spcAft>
                <a:spcPts val="200"/>
              </a:spcAft>
              <a:buNone/>
            </a:pPr>
            <a:r>
              <a:t/>
            </a:r>
            <a:endParaRPr b="1" sz="1300">
              <a:solidFill>
                <a:schemeClr val="dk1"/>
              </a:solidFill>
            </a:endParaRPr>
          </a:p>
        </p:txBody>
      </p:sp>
      <p:sp>
        <p:nvSpPr>
          <p:cNvPr id="826" name="Google Shape;826;g300420fccb9_0_248"/>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pic>
        <p:nvPicPr>
          <p:cNvPr descr="A close up of a logo&#10;&#10;Description automatically generated" id="827" name="Google Shape;827;g300420fccb9_0_248"/>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828" name="Google Shape;828;g300420fccb9_0_248"/>
          <p:cNvSpPr txBox="1"/>
          <p:nvPr/>
        </p:nvSpPr>
        <p:spPr>
          <a:xfrm>
            <a:off x="376810" y="204051"/>
            <a:ext cx="10910100" cy="415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b="1" lang="en-US" sz="2100">
                <a:solidFill>
                  <a:schemeClr val="lt1"/>
                </a:solidFill>
                <a:latin typeface="Roboto"/>
                <a:ea typeface="Roboto"/>
                <a:cs typeface="Roboto"/>
                <a:sym typeface="Roboto"/>
              </a:rPr>
              <a:t>Low Latency and High Throughput at Unprecedented Scale</a:t>
            </a:r>
            <a:endParaRPr b="1" sz="2100">
              <a:solidFill>
                <a:schemeClr val="lt1"/>
              </a:solidFill>
              <a:latin typeface="Roboto"/>
              <a:ea typeface="Roboto"/>
              <a:cs typeface="Roboto"/>
              <a:sym typeface="Roboto"/>
            </a:endParaRPr>
          </a:p>
        </p:txBody>
      </p:sp>
      <p:pic>
        <p:nvPicPr>
          <p:cNvPr id="829" name="Google Shape;829;g300420fccb9_0_248"/>
          <p:cNvPicPr preferRelativeResize="0"/>
          <p:nvPr/>
        </p:nvPicPr>
        <p:blipFill>
          <a:blip r:embed="rId4">
            <a:alphaModFix/>
          </a:blip>
          <a:stretch>
            <a:fillRect/>
          </a:stretch>
        </p:blipFill>
        <p:spPr>
          <a:xfrm>
            <a:off x="6405500" y="2071632"/>
            <a:ext cx="5786501" cy="2714738"/>
          </a:xfrm>
          <a:prstGeom prst="rect">
            <a:avLst/>
          </a:prstGeom>
          <a:noFill/>
          <a:ln>
            <a:noFill/>
          </a:ln>
        </p:spPr>
      </p:pic>
      <p:sp>
        <p:nvSpPr>
          <p:cNvPr id="830" name="Google Shape;830;g300420fccb9_0_248"/>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g300420fccb9_0_258"/>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836" name="Google Shape;836;g300420fccb9_0_258"/>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837" name="Google Shape;837;g300420fccb9_0_258"/>
          <p:cNvSpPr txBox="1"/>
          <p:nvPr/>
        </p:nvSpPr>
        <p:spPr>
          <a:xfrm>
            <a:off x="313500" y="953900"/>
            <a:ext cx="11607600" cy="1817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1" lang="en-US">
                <a:solidFill>
                  <a:schemeClr val="dk1"/>
                </a:solidFill>
              </a:rPr>
              <a:t>DeepSpeed-MoE Inference System</a:t>
            </a:r>
            <a:r>
              <a:rPr lang="en-US">
                <a:solidFill>
                  <a:schemeClr val="dk1"/>
                </a:solidFill>
              </a:rPr>
              <a:t>: System optimizations combined with model innovations like </a:t>
            </a:r>
            <a:r>
              <a:rPr b="1" lang="en-US">
                <a:solidFill>
                  <a:schemeClr val="dk1"/>
                </a:solidFill>
              </a:rPr>
              <a:t>PR-MoE</a:t>
            </a:r>
            <a:r>
              <a:rPr lang="en-US">
                <a:solidFill>
                  <a:schemeClr val="dk1"/>
                </a:solidFill>
              </a:rPr>
              <a:t> and </a:t>
            </a:r>
            <a:r>
              <a:rPr b="1" lang="en-US">
                <a:solidFill>
                  <a:schemeClr val="dk1"/>
                </a:solidFill>
              </a:rPr>
              <a:t>MoS</a:t>
            </a:r>
            <a:r>
              <a:rPr lang="en-US">
                <a:solidFill>
                  <a:schemeClr val="dk1"/>
                </a:solidFill>
              </a:rPr>
              <a:t> deliver significant improvements.</a:t>
            </a:r>
            <a:endParaRPr b="1">
              <a:solidFill>
                <a:schemeClr val="dk1"/>
              </a:solidFill>
            </a:endParaRPr>
          </a:p>
          <a:p>
            <a:pPr indent="-317500" lvl="0" marL="457200" rtl="0" algn="l">
              <a:lnSpc>
                <a:spcPct val="115000"/>
              </a:lnSpc>
              <a:spcBef>
                <a:spcPts val="1200"/>
              </a:spcBef>
              <a:spcAft>
                <a:spcPts val="0"/>
              </a:spcAft>
              <a:buClr>
                <a:schemeClr val="dk1"/>
              </a:buClr>
              <a:buSzPts val="1400"/>
              <a:buAutoNum type="arabicPeriod"/>
            </a:pPr>
            <a:r>
              <a:rPr b="1" lang="en-US">
                <a:solidFill>
                  <a:schemeClr val="dk1"/>
                </a:solidFill>
              </a:rPr>
              <a:t>Reduced Minimum GPU Requirement</a:t>
            </a:r>
            <a:r>
              <a:rPr lang="en-US">
                <a:solidFill>
                  <a:schemeClr val="dk1"/>
                </a:solidFill>
              </a:rPr>
              <a:t>:</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b="1" lang="en-US">
                <a:solidFill>
                  <a:schemeClr val="dk1"/>
                </a:solidFill>
              </a:rPr>
              <a:t>Figure 12</a:t>
            </a:r>
            <a:r>
              <a:rPr lang="en-US">
                <a:solidFill>
                  <a:schemeClr val="dk1"/>
                </a:solidFill>
              </a:rPr>
              <a:t>: PR-MoE+MoS allows inference with just </a:t>
            </a:r>
            <a:r>
              <a:rPr b="1" lang="en-US">
                <a:solidFill>
                  <a:schemeClr val="dk1"/>
                </a:solidFill>
              </a:rPr>
              <a:t>16 GPUs</a:t>
            </a:r>
            <a:r>
              <a:rPr lang="en-US">
                <a:solidFill>
                  <a:schemeClr val="dk1"/>
                </a:solidFill>
              </a:rPr>
              <a:t>, compared to </a:t>
            </a:r>
            <a:r>
              <a:rPr b="1" lang="en-US">
                <a:solidFill>
                  <a:schemeClr val="dk1"/>
                </a:solidFill>
              </a:rPr>
              <a:t>32 GPUs</a:t>
            </a:r>
            <a:r>
              <a:rPr lang="en-US">
                <a:solidFill>
                  <a:schemeClr val="dk1"/>
                </a:solidFill>
              </a:rPr>
              <a:t> for the baseline.</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b="1" lang="en-US">
                <a:solidFill>
                  <a:schemeClr val="dk1"/>
                </a:solidFill>
              </a:rPr>
              <a:t>Improved Latency and Throughput</a:t>
            </a:r>
            <a:r>
              <a:rPr lang="en-US">
                <a:solidFill>
                  <a:schemeClr val="dk1"/>
                </a:solidFill>
              </a:rPr>
              <a:t>:</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b="1" lang="en-US">
                <a:solidFill>
                  <a:schemeClr val="dk1"/>
                </a:solidFill>
              </a:rPr>
              <a:t>Figure 13</a:t>
            </a:r>
            <a:r>
              <a:rPr lang="en-US">
                <a:solidFill>
                  <a:schemeClr val="dk1"/>
                </a:solidFill>
              </a:rPr>
              <a:t>: Shows that </a:t>
            </a:r>
            <a:r>
              <a:rPr b="1" lang="en-US">
                <a:solidFill>
                  <a:schemeClr val="dk1"/>
                </a:solidFill>
              </a:rPr>
              <a:t>PR-MoE+MoS</a:t>
            </a:r>
            <a:r>
              <a:rPr lang="en-US">
                <a:solidFill>
                  <a:schemeClr val="dk1"/>
                </a:solidFill>
              </a:rPr>
              <a:t> offers the </a:t>
            </a:r>
            <a:r>
              <a:rPr b="1" lang="en-US">
                <a:solidFill>
                  <a:schemeClr val="dk1"/>
                </a:solidFill>
              </a:rPr>
              <a:t>lowest latency</a:t>
            </a:r>
            <a:r>
              <a:rPr lang="en-US">
                <a:solidFill>
                  <a:schemeClr val="dk1"/>
                </a:solidFill>
              </a:rPr>
              <a:t> and highest throughput among all model variants.</a:t>
            </a:r>
            <a:endParaRPr sz="1600">
              <a:solidFill>
                <a:schemeClr val="dk1"/>
              </a:solidFill>
            </a:endParaRPr>
          </a:p>
          <a:p>
            <a:pPr indent="0" lvl="0" marL="0" rtl="0" algn="l">
              <a:lnSpc>
                <a:spcPct val="115000"/>
              </a:lnSpc>
              <a:spcBef>
                <a:spcPts val="1200"/>
              </a:spcBef>
              <a:spcAft>
                <a:spcPts val="200"/>
              </a:spcAft>
              <a:buNone/>
            </a:pPr>
            <a:r>
              <a:t/>
            </a:r>
            <a:endParaRPr sz="2000"/>
          </a:p>
        </p:txBody>
      </p:sp>
      <p:sp>
        <p:nvSpPr>
          <p:cNvPr id="838" name="Google Shape;838;g300420fccb9_0_258"/>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pic>
        <p:nvPicPr>
          <p:cNvPr descr="A close up of a logo&#10;&#10;Description automatically generated" id="839" name="Google Shape;839;g300420fccb9_0_258"/>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840" name="Google Shape;840;g300420fccb9_0_258"/>
          <p:cNvSpPr txBox="1"/>
          <p:nvPr/>
        </p:nvSpPr>
        <p:spPr>
          <a:xfrm>
            <a:off x="376810" y="204051"/>
            <a:ext cx="10910100" cy="415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b="1" lang="en-US" sz="2100">
                <a:solidFill>
                  <a:schemeClr val="lt1"/>
                </a:solidFill>
                <a:latin typeface="Roboto"/>
                <a:ea typeface="Roboto"/>
                <a:cs typeface="Roboto"/>
                <a:sym typeface="Roboto"/>
              </a:rPr>
              <a:t>Enhanced Benefits of PR-MoE and MoS</a:t>
            </a:r>
            <a:endParaRPr b="1" sz="2100">
              <a:solidFill>
                <a:schemeClr val="lt1"/>
              </a:solidFill>
              <a:latin typeface="Roboto"/>
              <a:ea typeface="Roboto"/>
              <a:cs typeface="Roboto"/>
              <a:sym typeface="Roboto"/>
            </a:endParaRPr>
          </a:p>
        </p:txBody>
      </p:sp>
      <p:pic>
        <p:nvPicPr>
          <p:cNvPr id="841" name="Google Shape;841;g300420fccb9_0_258"/>
          <p:cNvPicPr preferRelativeResize="0"/>
          <p:nvPr/>
        </p:nvPicPr>
        <p:blipFill>
          <a:blip r:embed="rId4">
            <a:alphaModFix/>
          </a:blip>
          <a:stretch>
            <a:fillRect/>
          </a:stretch>
        </p:blipFill>
        <p:spPr>
          <a:xfrm>
            <a:off x="6286375" y="3301470"/>
            <a:ext cx="5786501" cy="2937241"/>
          </a:xfrm>
          <a:prstGeom prst="rect">
            <a:avLst/>
          </a:prstGeom>
          <a:noFill/>
          <a:ln>
            <a:noFill/>
          </a:ln>
        </p:spPr>
      </p:pic>
      <p:pic>
        <p:nvPicPr>
          <p:cNvPr id="842" name="Google Shape;842;g300420fccb9_0_258"/>
          <p:cNvPicPr preferRelativeResize="0"/>
          <p:nvPr/>
        </p:nvPicPr>
        <p:blipFill>
          <a:blip r:embed="rId5">
            <a:alphaModFix/>
          </a:blip>
          <a:stretch>
            <a:fillRect/>
          </a:stretch>
        </p:blipFill>
        <p:spPr>
          <a:xfrm>
            <a:off x="313500" y="3301475"/>
            <a:ext cx="6051150" cy="3078875"/>
          </a:xfrm>
          <a:prstGeom prst="rect">
            <a:avLst/>
          </a:prstGeom>
          <a:noFill/>
          <a:ln>
            <a:noFill/>
          </a:ln>
        </p:spPr>
      </p:pic>
      <p:sp>
        <p:nvSpPr>
          <p:cNvPr id="843" name="Google Shape;843;g300420fccb9_0_258"/>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g300420fccb9_0_368"/>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849" name="Google Shape;849;g300420fccb9_0_368"/>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850" name="Google Shape;850;g300420fccb9_0_368"/>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pic>
        <p:nvPicPr>
          <p:cNvPr descr="A close up of a logo&#10;&#10;Description automatically generated" id="851" name="Google Shape;851;g300420fccb9_0_368"/>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852" name="Google Shape;852;g300420fccb9_0_368"/>
          <p:cNvSpPr txBox="1"/>
          <p:nvPr/>
        </p:nvSpPr>
        <p:spPr>
          <a:xfrm>
            <a:off x="376810" y="204051"/>
            <a:ext cx="10910100" cy="415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b="1" lang="en-US" sz="2100">
                <a:solidFill>
                  <a:schemeClr val="lt1"/>
                </a:solidFill>
                <a:latin typeface="Roboto"/>
                <a:ea typeface="Roboto"/>
                <a:cs typeface="Roboto"/>
                <a:sym typeface="Roboto"/>
              </a:rPr>
              <a:t>Better Latency and Throughput Than Quality-Equivalent Dense Models</a:t>
            </a:r>
            <a:endParaRPr b="1" sz="2100">
              <a:solidFill>
                <a:schemeClr val="lt1"/>
              </a:solidFill>
              <a:latin typeface="Roboto"/>
              <a:ea typeface="Roboto"/>
              <a:cs typeface="Roboto"/>
              <a:sym typeface="Roboto"/>
            </a:endParaRPr>
          </a:p>
        </p:txBody>
      </p:sp>
      <p:pic>
        <p:nvPicPr>
          <p:cNvPr id="853" name="Google Shape;853;g300420fccb9_0_368"/>
          <p:cNvPicPr preferRelativeResize="0"/>
          <p:nvPr/>
        </p:nvPicPr>
        <p:blipFill>
          <a:blip r:embed="rId4">
            <a:alphaModFix/>
          </a:blip>
          <a:stretch>
            <a:fillRect/>
          </a:stretch>
        </p:blipFill>
        <p:spPr>
          <a:xfrm>
            <a:off x="6285550" y="1851100"/>
            <a:ext cx="5619996" cy="3568550"/>
          </a:xfrm>
          <a:prstGeom prst="rect">
            <a:avLst/>
          </a:prstGeom>
          <a:noFill/>
          <a:ln>
            <a:noFill/>
          </a:ln>
        </p:spPr>
      </p:pic>
      <p:pic>
        <p:nvPicPr>
          <p:cNvPr id="854" name="Google Shape;854;g300420fccb9_0_368"/>
          <p:cNvPicPr preferRelativeResize="0"/>
          <p:nvPr/>
        </p:nvPicPr>
        <p:blipFill>
          <a:blip r:embed="rId5">
            <a:alphaModFix/>
          </a:blip>
          <a:stretch>
            <a:fillRect/>
          </a:stretch>
        </p:blipFill>
        <p:spPr>
          <a:xfrm>
            <a:off x="283348" y="1737711"/>
            <a:ext cx="6212800" cy="3917174"/>
          </a:xfrm>
          <a:prstGeom prst="rect">
            <a:avLst/>
          </a:prstGeom>
          <a:noFill/>
          <a:ln>
            <a:noFill/>
          </a:ln>
        </p:spPr>
      </p:pic>
      <p:sp>
        <p:nvSpPr>
          <p:cNvPr id="855" name="Google Shape;855;g300420fccb9_0_368"/>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g300420fccb9_0_358"/>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861" name="Google Shape;861;g300420fccb9_0_358"/>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862" name="Google Shape;862;g300420fccb9_0_358"/>
          <p:cNvSpPr txBox="1"/>
          <p:nvPr/>
        </p:nvSpPr>
        <p:spPr>
          <a:xfrm>
            <a:off x="308300" y="1131175"/>
            <a:ext cx="11245800" cy="5043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US" sz="1600">
                <a:solidFill>
                  <a:schemeClr val="dk1"/>
                </a:solidFill>
              </a:rPr>
              <a:t>Challenges with Scaling AI Models</a:t>
            </a:r>
            <a:endParaRPr b="1"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US" sz="1600">
                <a:solidFill>
                  <a:schemeClr val="dk1"/>
                </a:solidFill>
              </a:rPr>
              <a:t>Exponential growth of model sizes</a:t>
            </a:r>
            <a:r>
              <a:rPr lang="en-US" sz="1600">
                <a:solidFill>
                  <a:schemeClr val="dk1"/>
                </a:solidFill>
              </a:rPr>
              <a:t> is reaching the limits of modern supercomputing hardware.</a:t>
            </a:r>
            <a:endParaRPr sz="1600">
              <a:solidFill>
                <a:schemeClr val="dk1"/>
              </a:solidFill>
            </a:endParaRPr>
          </a:p>
          <a:p>
            <a:pPr indent="-330200" lvl="0" marL="457200" rtl="0" algn="l">
              <a:lnSpc>
                <a:spcPct val="115000"/>
              </a:lnSpc>
              <a:spcBef>
                <a:spcPts val="1200"/>
              </a:spcBef>
              <a:spcAft>
                <a:spcPts val="0"/>
              </a:spcAft>
              <a:buClr>
                <a:schemeClr val="dk1"/>
              </a:buClr>
              <a:buSzPts val="1600"/>
              <a:buChar char="●"/>
            </a:pPr>
            <a:r>
              <a:rPr lang="en-US" sz="1600">
                <a:solidFill>
                  <a:schemeClr val="dk1"/>
                </a:solidFill>
              </a:rPr>
              <a:t>Increasing model size alone is becoming less effective due to </a:t>
            </a:r>
            <a:r>
              <a:rPr b="1" lang="en-US" sz="1600">
                <a:solidFill>
                  <a:schemeClr val="dk1"/>
                </a:solidFill>
              </a:rPr>
              <a:t>hardware limitations</a:t>
            </a:r>
            <a:r>
              <a:rPr lang="en-US" sz="1600">
                <a:solidFill>
                  <a:schemeClr val="dk1"/>
                </a:solidFill>
              </a:rPr>
              <a:t>.</a:t>
            </a:r>
            <a:endParaRPr sz="16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600">
                <a:solidFill>
                  <a:schemeClr val="dk1"/>
                </a:solidFill>
              </a:rPr>
              <a:t>Innovations in MoE Inference</a:t>
            </a:r>
            <a:endParaRPr b="1"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US" sz="1600">
                <a:solidFill>
                  <a:schemeClr val="dk1"/>
                </a:solidFill>
              </a:rPr>
              <a:t>PR-MoE Model Architecture</a:t>
            </a:r>
            <a:r>
              <a:rPr lang="en-US" sz="1600">
                <a:solidFill>
                  <a:schemeClr val="dk1"/>
                </a:solidFill>
              </a:rPr>
              <a:t> and </a:t>
            </a:r>
            <a:r>
              <a:rPr b="1" lang="en-US" sz="1600">
                <a:solidFill>
                  <a:schemeClr val="dk1"/>
                </a:solidFill>
              </a:rPr>
              <a:t>MoS Distillation</a:t>
            </a:r>
            <a:r>
              <a:rPr lang="en-US" sz="1600">
                <a:solidFill>
                  <a:schemeClr val="dk1"/>
                </a:solidFill>
              </a:rPr>
              <a:t>:</a:t>
            </a:r>
            <a:endParaRPr sz="1600">
              <a:solidFill>
                <a:schemeClr val="dk1"/>
              </a:solidFill>
            </a:endParaRPr>
          </a:p>
          <a:p>
            <a:pPr indent="-330200" lvl="1" marL="914400" rtl="0" algn="l">
              <a:lnSpc>
                <a:spcPct val="115000"/>
              </a:lnSpc>
              <a:spcBef>
                <a:spcPts val="1000"/>
              </a:spcBef>
              <a:spcAft>
                <a:spcPts val="0"/>
              </a:spcAft>
              <a:buClr>
                <a:schemeClr val="dk1"/>
              </a:buClr>
              <a:buSzPts val="1600"/>
              <a:buChar char="○"/>
            </a:pPr>
            <a:r>
              <a:rPr lang="en-US" sz="1600">
                <a:solidFill>
                  <a:schemeClr val="dk1"/>
                </a:solidFill>
              </a:rPr>
              <a:t>Significantly reduce </a:t>
            </a:r>
            <a:r>
              <a:rPr b="1" lang="en-US" sz="1600">
                <a:solidFill>
                  <a:schemeClr val="dk1"/>
                </a:solidFill>
              </a:rPr>
              <a:t>memory requirements</a:t>
            </a:r>
            <a:r>
              <a:rPr lang="en-US" sz="1600">
                <a:solidFill>
                  <a:schemeClr val="dk1"/>
                </a:solidFill>
              </a:rPr>
              <a:t>.</a:t>
            </a:r>
            <a:endParaRPr sz="1600">
              <a:solidFill>
                <a:schemeClr val="dk1"/>
              </a:solidFill>
            </a:endParaRPr>
          </a:p>
          <a:p>
            <a:pPr indent="-330200" lvl="1" marL="914400" rtl="0" algn="l">
              <a:lnSpc>
                <a:spcPct val="115000"/>
              </a:lnSpc>
              <a:spcBef>
                <a:spcPts val="1000"/>
              </a:spcBef>
              <a:spcAft>
                <a:spcPts val="0"/>
              </a:spcAft>
              <a:buClr>
                <a:schemeClr val="dk1"/>
              </a:buClr>
              <a:buSzPts val="1600"/>
              <a:buChar char="○"/>
            </a:pPr>
            <a:r>
              <a:rPr lang="en-US" sz="1600">
                <a:solidFill>
                  <a:schemeClr val="dk1"/>
                </a:solidFill>
              </a:rPr>
              <a:t>Enable MoE models to be served at </a:t>
            </a:r>
            <a:r>
              <a:rPr b="1" lang="en-US" sz="1600">
                <a:solidFill>
                  <a:schemeClr val="dk1"/>
                </a:solidFill>
              </a:rPr>
              <a:t>lower latency</a:t>
            </a:r>
            <a:r>
              <a:rPr lang="en-US" sz="1600">
                <a:solidFill>
                  <a:schemeClr val="dk1"/>
                </a:solidFill>
              </a:rPr>
              <a:t> and </a:t>
            </a:r>
            <a:r>
              <a:rPr b="1" lang="en-US" sz="1600">
                <a:solidFill>
                  <a:schemeClr val="dk1"/>
                </a:solidFill>
              </a:rPr>
              <a:t>lower cost</a:t>
            </a:r>
            <a:r>
              <a:rPr lang="en-US" sz="1600">
                <a:solidFill>
                  <a:schemeClr val="dk1"/>
                </a:solidFill>
              </a:rPr>
              <a:t> than dense models.</a:t>
            </a:r>
            <a:endParaRPr sz="1600">
              <a:solidFill>
                <a:schemeClr val="dk1"/>
              </a:solidFill>
            </a:endParaRPr>
          </a:p>
          <a:p>
            <a:pPr indent="-330200" lvl="0" marL="457200" rtl="0" algn="l">
              <a:lnSpc>
                <a:spcPct val="115000"/>
              </a:lnSpc>
              <a:spcBef>
                <a:spcPts val="1000"/>
              </a:spcBef>
              <a:spcAft>
                <a:spcPts val="0"/>
              </a:spcAft>
              <a:buClr>
                <a:schemeClr val="dk1"/>
              </a:buClr>
              <a:buSzPts val="1600"/>
              <a:buChar char="●"/>
            </a:pPr>
            <a:r>
              <a:rPr b="1" lang="en-US" sz="1600">
                <a:solidFill>
                  <a:schemeClr val="dk1"/>
                </a:solidFill>
              </a:rPr>
              <a:t>MoE Inference Framework</a:t>
            </a:r>
            <a:r>
              <a:rPr lang="en-US" sz="1600">
                <a:solidFill>
                  <a:schemeClr val="dk1"/>
                </a:solidFill>
              </a:rPr>
              <a:t>:</a:t>
            </a:r>
            <a:endParaRPr sz="1600">
              <a:solidFill>
                <a:schemeClr val="dk1"/>
              </a:solidFill>
            </a:endParaRPr>
          </a:p>
          <a:p>
            <a:pPr indent="-330200" lvl="1" marL="914400" rtl="0" algn="l">
              <a:lnSpc>
                <a:spcPct val="115000"/>
              </a:lnSpc>
              <a:spcBef>
                <a:spcPts val="1000"/>
              </a:spcBef>
              <a:spcAft>
                <a:spcPts val="0"/>
              </a:spcAft>
              <a:buClr>
                <a:schemeClr val="dk1"/>
              </a:buClr>
              <a:buSzPts val="1600"/>
              <a:buChar char="○"/>
            </a:pPr>
            <a:r>
              <a:rPr lang="en-US" sz="1600">
                <a:solidFill>
                  <a:schemeClr val="dk1"/>
                </a:solidFill>
              </a:rPr>
              <a:t>Delivers </a:t>
            </a:r>
            <a:r>
              <a:rPr b="1" lang="en-US" sz="1600">
                <a:solidFill>
                  <a:schemeClr val="dk1"/>
                </a:solidFill>
              </a:rPr>
              <a:t>incredibly low latency</a:t>
            </a:r>
            <a:r>
              <a:rPr lang="en-US" sz="1600">
                <a:solidFill>
                  <a:schemeClr val="dk1"/>
                </a:solidFill>
              </a:rPr>
              <a:t> and </a:t>
            </a:r>
            <a:r>
              <a:rPr b="1" lang="en-US" sz="1600">
                <a:solidFill>
                  <a:schemeClr val="dk1"/>
                </a:solidFill>
              </a:rPr>
              <a:t>unprecedented scale</a:t>
            </a:r>
            <a:r>
              <a:rPr lang="en-US" sz="1600">
                <a:solidFill>
                  <a:schemeClr val="dk1"/>
                </a:solidFill>
              </a:rPr>
              <a:t> for serving large MoE models.</a:t>
            </a:r>
            <a:endParaRPr sz="1600">
              <a:solidFill>
                <a:schemeClr val="dk1"/>
              </a:solidFill>
            </a:endParaRPr>
          </a:p>
          <a:p>
            <a:pPr indent="0" lvl="0" marL="0" rtl="0" algn="l">
              <a:lnSpc>
                <a:spcPct val="115000"/>
              </a:lnSpc>
              <a:spcBef>
                <a:spcPts val="1200"/>
              </a:spcBef>
              <a:spcAft>
                <a:spcPts val="0"/>
              </a:spcAft>
              <a:buNone/>
            </a:pPr>
            <a:r>
              <a:t/>
            </a:r>
            <a:endParaRPr sz="1300">
              <a:solidFill>
                <a:schemeClr val="dk1"/>
              </a:solidFill>
            </a:endParaRPr>
          </a:p>
          <a:p>
            <a:pPr indent="0" lvl="0" marL="0" rtl="0" algn="l">
              <a:lnSpc>
                <a:spcPct val="115000"/>
              </a:lnSpc>
              <a:spcBef>
                <a:spcPts val="1200"/>
              </a:spcBef>
              <a:spcAft>
                <a:spcPts val="200"/>
              </a:spcAft>
              <a:buNone/>
            </a:pPr>
            <a:r>
              <a:t/>
            </a:r>
            <a:endParaRPr b="1" sz="1200">
              <a:solidFill>
                <a:schemeClr val="dk1"/>
              </a:solidFill>
            </a:endParaRPr>
          </a:p>
        </p:txBody>
      </p:sp>
      <p:sp>
        <p:nvSpPr>
          <p:cNvPr id="863" name="Google Shape;863;g300420fccb9_0_358"/>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pic>
        <p:nvPicPr>
          <p:cNvPr descr="A close up of a logo&#10;&#10;Description automatically generated" id="864" name="Google Shape;864;g300420fccb9_0_358"/>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865" name="Google Shape;865;g300420fccb9_0_358"/>
          <p:cNvSpPr txBox="1"/>
          <p:nvPr/>
        </p:nvSpPr>
        <p:spPr>
          <a:xfrm>
            <a:off x="376810" y="204051"/>
            <a:ext cx="10910100" cy="415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b="1" lang="en-US" sz="2100">
                <a:solidFill>
                  <a:schemeClr val="lt1"/>
                </a:solidFill>
                <a:latin typeface="Roboto"/>
                <a:ea typeface="Roboto"/>
                <a:cs typeface="Roboto"/>
                <a:sym typeface="Roboto"/>
              </a:rPr>
              <a:t>Conclusion</a:t>
            </a:r>
            <a:endParaRPr b="1" sz="2100">
              <a:solidFill>
                <a:schemeClr val="lt1"/>
              </a:solidFill>
              <a:latin typeface="Roboto"/>
              <a:ea typeface="Roboto"/>
              <a:cs typeface="Roboto"/>
              <a:sym typeface="Roboto"/>
            </a:endParaRPr>
          </a:p>
        </p:txBody>
      </p:sp>
      <p:sp>
        <p:nvSpPr>
          <p:cNvPr id="866" name="Google Shape;866;g300420fccb9_0_358"/>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g300420fccb9_0_280"/>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872" name="Google Shape;872;g300420fccb9_0_280"/>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873" name="Google Shape;873;g300420fccb9_0_280"/>
          <p:cNvSpPr txBox="1"/>
          <p:nvPr/>
        </p:nvSpPr>
        <p:spPr>
          <a:xfrm>
            <a:off x="4193550" y="2903700"/>
            <a:ext cx="3276600" cy="1050600"/>
          </a:xfrm>
          <a:prstGeom prst="rect">
            <a:avLst/>
          </a:prstGeom>
          <a:noFill/>
          <a:ln>
            <a:noFill/>
          </a:ln>
        </p:spPr>
        <p:txBody>
          <a:bodyPr anchorCtr="0" anchor="t" bIns="45700" lIns="91425" spcFirstLastPara="1" rIns="91425" wrap="square" tIns="45700">
            <a:noAutofit/>
          </a:bodyPr>
          <a:lstStyle/>
          <a:p>
            <a:pPr indent="0" lvl="0" marL="457200" rtl="0" algn="l">
              <a:lnSpc>
                <a:spcPct val="115000"/>
              </a:lnSpc>
              <a:spcBef>
                <a:spcPts val="1200"/>
              </a:spcBef>
              <a:spcAft>
                <a:spcPts val="0"/>
              </a:spcAft>
              <a:buNone/>
            </a:pPr>
            <a:r>
              <a:rPr b="1" lang="en-US" sz="3500">
                <a:solidFill>
                  <a:srgbClr val="E84B36"/>
                </a:solidFill>
              </a:rPr>
              <a:t>Thank You!</a:t>
            </a:r>
            <a:endParaRPr sz="2200">
              <a:solidFill>
                <a:schemeClr val="dk1"/>
              </a:solidFill>
            </a:endParaRPr>
          </a:p>
          <a:p>
            <a:pPr indent="0" lvl="0" marL="457200" rtl="0" algn="l">
              <a:lnSpc>
                <a:spcPct val="115000"/>
              </a:lnSpc>
              <a:spcBef>
                <a:spcPts val="1200"/>
              </a:spcBef>
              <a:spcAft>
                <a:spcPts val="0"/>
              </a:spcAft>
              <a:buNone/>
            </a:pPr>
            <a:r>
              <a:t/>
            </a:r>
            <a:endParaRPr sz="1300">
              <a:solidFill>
                <a:schemeClr val="dk1"/>
              </a:solidFill>
            </a:endParaRPr>
          </a:p>
          <a:p>
            <a:pPr indent="0" lvl="0" marL="0" rtl="0" algn="l">
              <a:lnSpc>
                <a:spcPct val="115000"/>
              </a:lnSpc>
              <a:spcBef>
                <a:spcPts val="1200"/>
              </a:spcBef>
              <a:spcAft>
                <a:spcPts val="200"/>
              </a:spcAft>
              <a:buNone/>
            </a:pPr>
            <a:r>
              <a:t/>
            </a:r>
            <a:endParaRPr sz="2000"/>
          </a:p>
        </p:txBody>
      </p:sp>
      <p:sp>
        <p:nvSpPr>
          <p:cNvPr id="874" name="Google Shape;874;g300420fccb9_0_280"/>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pic>
        <p:nvPicPr>
          <p:cNvPr descr="A close up of a logo&#10;&#10;Description automatically generated" id="875" name="Google Shape;875;g300420fccb9_0_280"/>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876" name="Google Shape;876;g300420fccb9_0_280"/>
          <p:cNvSpPr txBox="1"/>
          <p:nvPr/>
        </p:nvSpPr>
        <p:spPr>
          <a:xfrm>
            <a:off x="376810" y="204051"/>
            <a:ext cx="10910100" cy="415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t/>
            </a:r>
            <a:endParaRPr b="1" sz="2100">
              <a:solidFill>
                <a:schemeClr val="lt1"/>
              </a:solidFill>
              <a:latin typeface="Roboto"/>
              <a:ea typeface="Roboto"/>
              <a:cs typeface="Roboto"/>
              <a:sym typeface="Roboto"/>
            </a:endParaRPr>
          </a:p>
        </p:txBody>
      </p:sp>
      <p:sp>
        <p:nvSpPr>
          <p:cNvPr id="877" name="Google Shape;877;g300420fccb9_0_280"/>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26"/>
          <p:cNvSpPr/>
          <p:nvPr/>
        </p:nvSpPr>
        <p:spPr>
          <a:xfrm flipH="1" rot="10800000">
            <a:off x="-1" y="0"/>
            <a:ext cx="12192000" cy="6866164"/>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picture containing building, street&#10;&#10;Description automatically generated" id="883" name="Google Shape;883;p26"/>
          <p:cNvPicPr preferRelativeResize="0"/>
          <p:nvPr/>
        </p:nvPicPr>
        <p:blipFill rotWithShape="1">
          <a:blip r:embed="rId3">
            <a:alphaModFix amt="25000"/>
          </a:blip>
          <a:srcRect b="0" l="0" r="0" t="0"/>
          <a:stretch/>
        </p:blipFill>
        <p:spPr>
          <a:xfrm>
            <a:off x="-2" y="8165"/>
            <a:ext cx="12192000" cy="6858000"/>
          </a:xfrm>
          <a:prstGeom prst="rect">
            <a:avLst/>
          </a:prstGeom>
          <a:noFill/>
          <a:ln>
            <a:noFill/>
          </a:ln>
        </p:spPr>
      </p:pic>
      <p:sp>
        <p:nvSpPr>
          <p:cNvPr id="884" name="Google Shape;884;p26"/>
          <p:cNvSpPr txBox="1"/>
          <p:nvPr/>
        </p:nvSpPr>
        <p:spPr>
          <a:xfrm>
            <a:off x="1134035" y="2553964"/>
            <a:ext cx="9924000" cy="1647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600"/>
              </a:spcBef>
              <a:spcAft>
                <a:spcPts val="0"/>
              </a:spcAft>
              <a:buClr>
                <a:srgbClr val="000000"/>
              </a:buClr>
              <a:buSzPts val="4500"/>
              <a:buFont typeface="Arial"/>
              <a:buNone/>
            </a:pPr>
            <a:r>
              <a:rPr b="1" lang="en-US" sz="2500">
                <a:solidFill>
                  <a:schemeClr val="lt1"/>
                </a:solidFill>
              </a:rPr>
              <a:t>Other Related Work</a:t>
            </a:r>
            <a:endParaRPr b="1" i="0" sz="4500" u="none" cap="none" strike="noStrike">
              <a:solidFill>
                <a:schemeClr val="lt1"/>
              </a:solidFill>
            </a:endParaRPr>
          </a:p>
          <a:p>
            <a:pPr indent="0" lvl="0" marL="0" marR="0" rtl="0" algn="ctr">
              <a:lnSpc>
                <a:spcPct val="100000"/>
              </a:lnSpc>
              <a:spcBef>
                <a:spcPts val="600"/>
              </a:spcBef>
              <a:spcAft>
                <a:spcPts val="0"/>
              </a:spcAft>
              <a:buNone/>
            </a:pPr>
            <a:r>
              <a:rPr lang="en-US" sz="2500">
                <a:solidFill>
                  <a:schemeClr val="lt1"/>
                </a:solidFill>
              </a:rPr>
              <a:t>Akul Gupta &amp; Aditi Roy &amp; Shraddhaa Mohan  </a:t>
            </a:r>
            <a:endParaRPr/>
          </a:p>
          <a:p>
            <a:pPr indent="0" lvl="0" marL="0" marR="0" rtl="0" algn="ctr">
              <a:lnSpc>
                <a:spcPct val="100000"/>
              </a:lnSpc>
              <a:spcBef>
                <a:spcPts val="600"/>
              </a:spcBef>
              <a:spcAft>
                <a:spcPts val="0"/>
              </a:spcAft>
              <a:buNone/>
            </a:pPr>
            <a:r>
              <a:t/>
            </a:r>
            <a:endParaRPr b="0" i="0" sz="1800" u="none" cap="none" strike="noStrike">
              <a:solidFill>
                <a:schemeClr val="lt1"/>
              </a:solidFill>
              <a:latin typeface="Arial"/>
              <a:ea typeface="Arial"/>
              <a:cs typeface="Arial"/>
              <a:sym typeface="Arial"/>
            </a:endParaRPr>
          </a:p>
          <a:p>
            <a:pPr indent="0" lvl="0" marL="0" marR="0" rtl="0" algn="ctr">
              <a:lnSpc>
                <a:spcPct val="100000"/>
              </a:lnSpc>
              <a:spcBef>
                <a:spcPts val="600"/>
              </a:spcBef>
              <a:spcAft>
                <a:spcPts val="0"/>
              </a:spcAft>
              <a:buNone/>
            </a:pPr>
            <a:r>
              <a:t/>
            </a:r>
            <a:endParaRPr b="0" i="0" sz="1800" u="none" cap="none" strike="noStrike">
              <a:solidFill>
                <a:srgbClr val="000000"/>
              </a:solidFill>
              <a:latin typeface="Arial"/>
              <a:ea typeface="Arial"/>
              <a:cs typeface="Arial"/>
              <a:sym typeface="Arial"/>
            </a:endParaRPr>
          </a:p>
        </p:txBody>
      </p:sp>
      <p:pic>
        <p:nvPicPr>
          <p:cNvPr descr="A picture containing drawing&#10;&#10;Description automatically generated" id="885" name="Google Shape;885;p26"/>
          <p:cNvPicPr preferRelativeResize="0"/>
          <p:nvPr/>
        </p:nvPicPr>
        <p:blipFill rotWithShape="1">
          <a:blip r:embed="rId4">
            <a:alphaModFix/>
          </a:blip>
          <a:srcRect b="0" l="0" r="0" t="0"/>
          <a:stretch/>
        </p:blipFill>
        <p:spPr>
          <a:xfrm>
            <a:off x="4641007" y="852965"/>
            <a:ext cx="2909982" cy="754082"/>
          </a:xfrm>
          <a:prstGeom prst="rect">
            <a:avLst/>
          </a:prstGeom>
          <a:noFill/>
          <a:ln>
            <a:noFill/>
          </a:ln>
        </p:spPr>
      </p:pic>
      <p:sp>
        <p:nvSpPr>
          <p:cNvPr id="886" name="Google Shape;886;p26"/>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g300175e8045_0_164"/>
          <p:cNvPicPr preferRelativeResize="0"/>
          <p:nvPr/>
        </p:nvPicPr>
        <p:blipFill rotWithShape="1">
          <a:blip r:embed="rId3">
            <a:alphaModFix/>
          </a:blip>
          <a:srcRect b="0" l="0" r="10136" t="4214"/>
          <a:stretch/>
        </p:blipFill>
        <p:spPr>
          <a:xfrm>
            <a:off x="7930300" y="1599950"/>
            <a:ext cx="4261702" cy="4555325"/>
          </a:xfrm>
          <a:prstGeom prst="rect">
            <a:avLst/>
          </a:prstGeom>
          <a:noFill/>
          <a:ln>
            <a:noFill/>
          </a:ln>
        </p:spPr>
      </p:pic>
      <p:sp>
        <p:nvSpPr>
          <p:cNvPr id="149" name="Google Shape;149;g300175e8045_0_164"/>
          <p:cNvSpPr txBox="1"/>
          <p:nvPr>
            <p:ph idx="1" type="body"/>
          </p:nvPr>
        </p:nvSpPr>
        <p:spPr>
          <a:xfrm>
            <a:off x="376802" y="1334275"/>
            <a:ext cx="8648700" cy="4821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600">
                <a:solidFill>
                  <a:srgbClr val="E84B36"/>
                </a:solidFill>
                <a:latin typeface="Roboto"/>
                <a:ea typeface="Roboto"/>
                <a:cs typeface="Roboto"/>
                <a:sym typeface="Roboto"/>
              </a:rPr>
              <a:t>Brief History of MoEs</a:t>
            </a:r>
            <a:endParaRPr b="1" sz="2600">
              <a:solidFill>
                <a:srgbClr val="E84B36"/>
              </a:solidFill>
              <a:latin typeface="Roboto"/>
              <a:ea typeface="Roboto"/>
              <a:cs typeface="Roboto"/>
              <a:sym typeface="Roboto"/>
            </a:endParaRPr>
          </a:p>
          <a:p>
            <a:pPr indent="0" lvl="0" marL="0" rtl="0" algn="l">
              <a:lnSpc>
                <a:spcPct val="100000"/>
              </a:lnSpc>
              <a:spcBef>
                <a:spcPts val="0"/>
              </a:spcBef>
              <a:spcAft>
                <a:spcPts val="0"/>
              </a:spcAft>
              <a:buNone/>
            </a:pPr>
            <a:r>
              <a:t/>
            </a:r>
            <a:endParaRPr sz="1800">
              <a:latin typeface="Arial"/>
              <a:ea typeface="Arial"/>
              <a:cs typeface="Arial"/>
              <a:sym typeface="Arial"/>
            </a:endParaRPr>
          </a:p>
          <a:p>
            <a:pPr indent="0" lvl="0" marL="0" rtl="0" algn="l">
              <a:lnSpc>
                <a:spcPct val="100000"/>
              </a:lnSpc>
              <a:spcBef>
                <a:spcPts val="0"/>
              </a:spcBef>
              <a:spcAft>
                <a:spcPts val="0"/>
              </a:spcAft>
              <a:buNone/>
            </a:pPr>
            <a:r>
              <a:rPr lang="en-US" sz="1800">
                <a:latin typeface="Roboto"/>
                <a:ea typeface="Roboto"/>
                <a:cs typeface="Roboto"/>
                <a:sym typeface="Roboto"/>
              </a:rPr>
              <a:t>The roots of MoEs come from the 1991 paper Adaptive Mixture of Local Experts.</a:t>
            </a:r>
            <a:endParaRPr sz="1800">
              <a:latin typeface="Roboto"/>
              <a:ea typeface="Roboto"/>
              <a:cs typeface="Roboto"/>
              <a:sym typeface="Roboto"/>
            </a:endParaRPr>
          </a:p>
          <a:p>
            <a:pPr indent="0" lvl="0" marL="0" rtl="0" algn="l">
              <a:lnSpc>
                <a:spcPct val="100000"/>
              </a:lnSpc>
              <a:spcBef>
                <a:spcPts val="0"/>
              </a:spcBef>
              <a:spcAft>
                <a:spcPts val="0"/>
              </a:spcAft>
              <a:buSzPts val="3000"/>
              <a:buNone/>
            </a:pPr>
            <a:r>
              <a:rPr lang="en-US" sz="1800">
                <a:latin typeface="Arial"/>
                <a:ea typeface="Arial"/>
                <a:cs typeface="Arial"/>
                <a:sym typeface="Arial"/>
              </a:rPr>
              <a:t> </a:t>
            </a:r>
            <a:endParaRPr b="1" sz="1800">
              <a:solidFill>
                <a:schemeClr val="dk1"/>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800">
              <a:latin typeface="Roboto"/>
              <a:ea typeface="Roboto"/>
              <a:cs typeface="Roboto"/>
              <a:sym typeface="Roboto"/>
            </a:endParaRPr>
          </a:p>
          <a:p>
            <a:pPr indent="0" lvl="0" marL="0" rtl="0" algn="l">
              <a:lnSpc>
                <a:spcPct val="100000"/>
              </a:lnSpc>
              <a:spcBef>
                <a:spcPts val="0"/>
              </a:spcBef>
              <a:spcAft>
                <a:spcPts val="0"/>
              </a:spcAft>
              <a:buSzPts val="1100"/>
              <a:buNone/>
            </a:pPr>
            <a:r>
              <a:rPr lang="en-US" sz="1800">
                <a:latin typeface="Roboto"/>
                <a:ea typeface="Roboto"/>
                <a:cs typeface="Roboto"/>
                <a:sym typeface="Roboto"/>
              </a:rPr>
              <a:t>The idea, akin to ensemble methods, was to have a supervised procedure for a system composed of separate networks, each handling a different subset of the training cases. Each separate network, or expert, specializes in a different region of the input space. </a:t>
            </a:r>
            <a:endParaRPr sz="1800">
              <a:latin typeface="Roboto"/>
              <a:ea typeface="Roboto"/>
              <a:cs typeface="Roboto"/>
              <a:sym typeface="Roboto"/>
            </a:endParaRPr>
          </a:p>
          <a:p>
            <a:pPr indent="0" lvl="0" marL="0" rtl="0" algn="l">
              <a:lnSpc>
                <a:spcPct val="100000"/>
              </a:lnSpc>
              <a:spcBef>
                <a:spcPts val="0"/>
              </a:spcBef>
              <a:spcAft>
                <a:spcPts val="0"/>
              </a:spcAft>
              <a:buSzPts val="1100"/>
              <a:buNone/>
            </a:pPr>
            <a:r>
              <a:t/>
            </a:r>
            <a:endParaRPr sz="1800">
              <a:latin typeface="Roboto"/>
              <a:ea typeface="Roboto"/>
              <a:cs typeface="Roboto"/>
              <a:sym typeface="Roboto"/>
            </a:endParaRPr>
          </a:p>
          <a:p>
            <a:pPr indent="0" lvl="0" marL="0" rtl="0" algn="l">
              <a:lnSpc>
                <a:spcPct val="100000"/>
              </a:lnSpc>
              <a:spcBef>
                <a:spcPts val="0"/>
              </a:spcBef>
              <a:spcAft>
                <a:spcPts val="0"/>
              </a:spcAft>
              <a:buSzPts val="1100"/>
              <a:buNone/>
            </a:pPr>
            <a:r>
              <a:rPr lang="en-US" sz="1800">
                <a:latin typeface="Roboto"/>
                <a:ea typeface="Roboto"/>
                <a:cs typeface="Roboto"/>
                <a:sym typeface="Roboto"/>
              </a:rPr>
              <a:t>How is the expert chosen? </a:t>
            </a:r>
            <a:endParaRPr sz="1800">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US" sz="1800">
                <a:latin typeface="Roboto"/>
                <a:ea typeface="Roboto"/>
                <a:cs typeface="Roboto"/>
                <a:sym typeface="Roboto"/>
              </a:rPr>
              <a:t>A gating network determines the weights for each expert. During training, both the expert and the gating are trained.</a:t>
            </a:r>
            <a:endParaRPr sz="1800">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b="1" sz="1800">
              <a:latin typeface="Arial"/>
              <a:ea typeface="Arial"/>
              <a:cs typeface="Arial"/>
              <a:sym typeface="Arial"/>
            </a:endParaRPr>
          </a:p>
          <a:p>
            <a:pPr indent="0" lvl="0" marL="0" rtl="0" algn="l">
              <a:lnSpc>
                <a:spcPct val="100000"/>
              </a:lnSpc>
              <a:spcBef>
                <a:spcPts val="0"/>
              </a:spcBef>
              <a:spcAft>
                <a:spcPts val="0"/>
              </a:spcAft>
              <a:buSzPts val="3000"/>
              <a:buNone/>
            </a:pPr>
            <a:r>
              <a:t/>
            </a:r>
            <a:endParaRPr b="1" sz="1800">
              <a:latin typeface="Arial"/>
              <a:ea typeface="Arial"/>
              <a:cs typeface="Arial"/>
              <a:sym typeface="Arial"/>
            </a:endParaRPr>
          </a:p>
        </p:txBody>
      </p:sp>
      <p:sp>
        <p:nvSpPr>
          <p:cNvPr id="150" name="Google Shape;150;g300175e8045_0_164"/>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51" name="Google Shape;151;g300175e8045_0_164"/>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52" name="Google Shape;152;g300175e8045_0_164"/>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153" name="Google Shape;153;g300175e8045_0_164"/>
          <p:cNvPicPr preferRelativeResize="0"/>
          <p:nvPr/>
        </p:nvPicPr>
        <p:blipFill rotWithShape="1">
          <a:blip r:embed="rId4">
            <a:alphaModFix/>
          </a:blip>
          <a:srcRect b="0" l="0" r="0" t="0"/>
          <a:stretch/>
        </p:blipFill>
        <p:spPr>
          <a:xfrm>
            <a:off x="11554210" y="228014"/>
            <a:ext cx="277906" cy="401420"/>
          </a:xfrm>
          <a:prstGeom prst="rect">
            <a:avLst/>
          </a:prstGeom>
          <a:noFill/>
          <a:ln>
            <a:noFill/>
          </a:ln>
        </p:spPr>
      </p:pic>
      <p:sp>
        <p:nvSpPr>
          <p:cNvPr id="154" name="Google Shape;154;g300175e8045_0_164"/>
          <p:cNvSpPr txBox="1"/>
          <p:nvPr/>
        </p:nvSpPr>
        <p:spPr>
          <a:xfrm>
            <a:off x="376810" y="204051"/>
            <a:ext cx="10910100" cy="430800"/>
          </a:xfrm>
          <a:prstGeom prst="rect">
            <a:avLst/>
          </a:prstGeom>
          <a:noFill/>
          <a:ln>
            <a:noFill/>
          </a:ln>
        </p:spPr>
        <p:txBody>
          <a:bodyPr anchorCtr="0" anchor="t" bIns="45700" lIns="91425" spcFirstLastPara="1" rIns="91425" wrap="square" tIns="45700">
            <a:spAutoFit/>
          </a:bodyPr>
          <a:lstStyle/>
          <a:p>
            <a:pPr indent="0" lvl="0" marL="0" rtl="0" algn="l">
              <a:spcBef>
                <a:spcPts val="600"/>
              </a:spcBef>
              <a:spcAft>
                <a:spcPts val="0"/>
              </a:spcAft>
              <a:buClr>
                <a:schemeClr val="dk1"/>
              </a:buClr>
              <a:buFont typeface="Arial"/>
              <a:buNone/>
            </a:pPr>
            <a:r>
              <a:rPr b="1" lang="en-US" sz="2200">
                <a:solidFill>
                  <a:schemeClr val="lt1"/>
                </a:solidFill>
                <a:latin typeface="Roboto"/>
                <a:ea typeface="Roboto"/>
                <a:cs typeface="Roboto"/>
                <a:sym typeface="Roboto"/>
              </a:rPr>
              <a:t>Outrageously Large Neural Networks: The Sparsely-Gated MoE Layer</a:t>
            </a:r>
            <a:endParaRPr b="1" sz="2400">
              <a:solidFill>
                <a:schemeClr val="lt1"/>
              </a:solidFill>
              <a:latin typeface="Roboto"/>
              <a:ea typeface="Roboto"/>
              <a:cs typeface="Roboto"/>
              <a:sym typeface="Roboto"/>
            </a:endParaRPr>
          </a:p>
        </p:txBody>
      </p:sp>
      <p:sp>
        <p:nvSpPr>
          <p:cNvPr id="155" name="Google Shape;155;g300175e8045_0_164"/>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g300175e8045_0_519"/>
          <p:cNvSpPr txBox="1"/>
          <p:nvPr>
            <p:ph idx="1" type="body"/>
          </p:nvPr>
        </p:nvSpPr>
        <p:spPr>
          <a:xfrm>
            <a:off x="376800" y="939925"/>
            <a:ext cx="11177400" cy="5404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1" lang="en-US" sz="2600">
                <a:solidFill>
                  <a:srgbClr val="E84B36"/>
                </a:solidFill>
                <a:latin typeface="Arial"/>
                <a:ea typeface="Arial"/>
                <a:cs typeface="Arial"/>
                <a:sym typeface="Arial"/>
              </a:rPr>
              <a:t>Switch Transformers: Scaling to Trillion Parameter Models with Simple and Efficient Sparsity</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SzPts val="2000"/>
              <a:buNone/>
            </a:pPr>
            <a:r>
              <a:t/>
            </a:r>
            <a:endParaRPr sz="18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800">
                <a:latin typeface="Roboto"/>
                <a:ea typeface="Roboto"/>
                <a:cs typeface="Roboto"/>
                <a:sym typeface="Roboto"/>
              </a:rPr>
              <a:t>A big issue with large MoEs are training instability. With that in mind Switch Transformers tackle that problem by simplifying the routing algorithm and improving model specifications, delivering the first large MoE model able to be trained on the </a:t>
            </a:r>
            <a:r>
              <a:rPr lang="en-US" sz="1800">
                <a:latin typeface="Courier New"/>
                <a:ea typeface="Courier New"/>
                <a:cs typeface="Courier New"/>
                <a:sym typeface="Courier New"/>
              </a:rPr>
              <a:t>bfloat16</a:t>
            </a:r>
            <a:r>
              <a:rPr lang="en-US" sz="1800">
                <a:latin typeface="Roboto"/>
                <a:ea typeface="Roboto"/>
                <a:cs typeface="Roboto"/>
                <a:sym typeface="Roboto"/>
              </a:rPr>
              <a:t> floating point representation. They also advanced the scale</a:t>
            </a:r>
            <a:endParaRPr sz="1800">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US" sz="1800">
                <a:latin typeface="Roboto"/>
                <a:ea typeface="Roboto"/>
                <a:cs typeface="Roboto"/>
                <a:sym typeface="Roboto"/>
              </a:rPr>
              <a:t>of language models by pre-training up to trillion parameter models on the “Colossal Clean</a:t>
            </a:r>
            <a:endParaRPr sz="1800">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US" sz="1800">
                <a:latin typeface="Roboto"/>
                <a:ea typeface="Roboto"/>
                <a:cs typeface="Roboto"/>
                <a:sym typeface="Roboto"/>
              </a:rPr>
              <a:t>Crawled Corpus”, and achieve a 4x speedup over the T5-XXL model.</a:t>
            </a:r>
            <a:endParaRPr sz="1800">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sz="1800">
              <a:latin typeface="Roboto"/>
              <a:ea typeface="Roboto"/>
              <a:cs typeface="Roboto"/>
              <a:sym typeface="Roboto"/>
            </a:endParaRPr>
          </a:p>
          <a:p>
            <a:pPr indent="-342900" lvl="0" marL="457200" rtl="0" algn="l">
              <a:lnSpc>
                <a:spcPct val="100000"/>
              </a:lnSpc>
              <a:spcBef>
                <a:spcPts val="0"/>
              </a:spcBef>
              <a:spcAft>
                <a:spcPts val="0"/>
              </a:spcAft>
              <a:buSzPts val="1800"/>
              <a:buFont typeface="Roboto"/>
              <a:buChar char="-"/>
            </a:pPr>
            <a:r>
              <a:rPr lang="en-US" sz="1800">
                <a:latin typeface="Roboto"/>
                <a:ea typeface="Roboto"/>
                <a:cs typeface="Roboto"/>
                <a:sym typeface="Roboto"/>
              </a:rPr>
              <a:t>The Switching FFN Layer:</a:t>
            </a:r>
            <a:endParaRPr sz="1800">
              <a:latin typeface="Roboto"/>
              <a:ea typeface="Roboto"/>
              <a:cs typeface="Roboto"/>
              <a:sym typeface="Roboto"/>
            </a:endParaRPr>
          </a:p>
          <a:p>
            <a:pPr indent="0" lvl="0" marL="457200" rtl="0" algn="l">
              <a:lnSpc>
                <a:spcPct val="100000"/>
              </a:lnSpc>
              <a:spcBef>
                <a:spcPts val="0"/>
              </a:spcBef>
              <a:spcAft>
                <a:spcPts val="0"/>
              </a:spcAft>
              <a:buClr>
                <a:schemeClr val="dk1"/>
              </a:buClr>
              <a:buSzPts val="1100"/>
              <a:buFont typeface="Arial"/>
              <a:buNone/>
            </a:pPr>
            <a:r>
              <a:rPr lang="en-US" sz="1800">
                <a:latin typeface="Roboto"/>
                <a:ea typeface="Roboto"/>
                <a:cs typeface="Roboto"/>
                <a:sym typeface="Roboto"/>
              </a:rPr>
              <a:t>In prior work, the </a:t>
            </a:r>
            <a:r>
              <a:rPr b="1" lang="en-US" sz="1800">
                <a:latin typeface="Roboto"/>
                <a:ea typeface="Roboto"/>
                <a:cs typeface="Roboto"/>
                <a:sym typeface="Roboto"/>
              </a:rPr>
              <a:t>minimum number of active experts in any MoE layer was two</a:t>
            </a:r>
            <a:r>
              <a:rPr lang="en-US" sz="1800">
                <a:latin typeface="Roboto"/>
                <a:ea typeface="Roboto"/>
                <a:cs typeface="Roboto"/>
                <a:sym typeface="Roboto"/>
              </a:rPr>
              <a:t>. Using at least two experts was thought to be necessary to have non-trivial gradients in the routing function. The authors propose routing each token to only </a:t>
            </a:r>
            <a:r>
              <a:rPr b="1" lang="en-US" sz="1800">
                <a:latin typeface="Roboto"/>
                <a:ea typeface="Roboto"/>
                <a:cs typeface="Roboto"/>
                <a:sym typeface="Roboto"/>
              </a:rPr>
              <a:t>a single expert</a:t>
            </a:r>
            <a:r>
              <a:rPr lang="en-US" sz="1800">
                <a:latin typeface="Roboto"/>
                <a:ea typeface="Roboto"/>
                <a:cs typeface="Roboto"/>
                <a:sym typeface="Roboto"/>
              </a:rPr>
              <a:t>—this is called a </a:t>
            </a:r>
            <a:r>
              <a:rPr b="1" lang="en-US" sz="1800">
                <a:latin typeface="Roboto"/>
                <a:ea typeface="Roboto"/>
                <a:cs typeface="Roboto"/>
                <a:sym typeface="Roboto"/>
              </a:rPr>
              <a:t>switch layer</a:t>
            </a:r>
            <a:r>
              <a:rPr lang="en-US" sz="1800">
                <a:latin typeface="Roboto"/>
                <a:ea typeface="Roboto"/>
                <a:cs typeface="Roboto"/>
                <a:sym typeface="Roboto"/>
              </a:rPr>
              <a:t>. By routing to a single expert, we </a:t>
            </a:r>
            <a:endParaRPr sz="1800">
              <a:latin typeface="Roboto"/>
              <a:ea typeface="Roboto"/>
              <a:cs typeface="Roboto"/>
              <a:sym typeface="Roboto"/>
            </a:endParaRPr>
          </a:p>
          <a:p>
            <a:pPr indent="0" lvl="0" marL="457200" rtl="0" algn="l">
              <a:lnSpc>
                <a:spcPct val="100000"/>
              </a:lnSpc>
              <a:spcBef>
                <a:spcPts val="0"/>
              </a:spcBef>
              <a:spcAft>
                <a:spcPts val="0"/>
              </a:spcAft>
              <a:buClr>
                <a:schemeClr val="dk1"/>
              </a:buClr>
              <a:buSzPts val="1100"/>
              <a:buFont typeface="Arial"/>
              <a:buNone/>
            </a:pPr>
            <a:r>
              <a:t/>
            </a:r>
            <a:endParaRPr sz="1800">
              <a:latin typeface="Roboto"/>
              <a:ea typeface="Roboto"/>
              <a:cs typeface="Roboto"/>
              <a:sym typeface="Roboto"/>
            </a:endParaRPr>
          </a:p>
          <a:p>
            <a:pPr indent="-342900" lvl="0" marL="914400" rtl="0" algn="l">
              <a:lnSpc>
                <a:spcPct val="100000"/>
              </a:lnSpc>
              <a:spcBef>
                <a:spcPts val="0"/>
              </a:spcBef>
              <a:spcAft>
                <a:spcPts val="0"/>
              </a:spcAft>
              <a:buSzPts val="1800"/>
              <a:buFont typeface="Roboto"/>
              <a:buChar char="-"/>
            </a:pPr>
            <a:r>
              <a:rPr lang="en-US" sz="1800">
                <a:latin typeface="Roboto"/>
                <a:ea typeface="Roboto"/>
                <a:cs typeface="Roboto"/>
                <a:sym typeface="Roboto"/>
              </a:rPr>
              <a:t>simplify the routing function, </a:t>
            </a:r>
            <a:endParaRPr sz="1800">
              <a:latin typeface="Roboto"/>
              <a:ea typeface="Roboto"/>
              <a:cs typeface="Roboto"/>
              <a:sym typeface="Roboto"/>
            </a:endParaRPr>
          </a:p>
          <a:p>
            <a:pPr indent="-342900" lvl="0" marL="914400" rtl="0" algn="l">
              <a:lnSpc>
                <a:spcPct val="100000"/>
              </a:lnSpc>
              <a:spcBef>
                <a:spcPts val="0"/>
              </a:spcBef>
              <a:spcAft>
                <a:spcPts val="0"/>
              </a:spcAft>
              <a:buSzPts val="1800"/>
              <a:buFont typeface="Roboto"/>
              <a:buChar char="-"/>
            </a:pPr>
            <a:r>
              <a:rPr lang="en-US" sz="1800">
                <a:latin typeface="Roboto"/>
                <a:ea typeface="Roboto"/>
                <a:cs typeface="Roboto"/>
                <a:sym typeface="Roboto"/>
              </a:rPr>
              <a:t>reduce computational overhead, and </a:t>
            </a:r>
            <a:endParaRPr sz="1800">
              <a:latin typeface="Roboto"/>
              <a:ea typeface="Roboto"/>
              <a:cs typeface="Roboto"/>
              <a:sym typeface="Roboto"/>
            </a:endParaRPr>
          </a:p>
          <a:p>
            <a:pPr indent="-342900" lvl="0" marL="914400" rtl="0" algn="l">
              <a:lnSpc>
                <a:spcPct val="100000"/>
              </a:lnSpc>
              <a:spcBef>
                <a:spcPts val="0"/>
              </a:spcBef>
              <a:spcAft>
                <a:spcPts val="0"/>
              </a:spcAft>
              <a:buSzPts val="1800"/>
              <a:buFont typeface="Roboto"/>
              <a:buChar char="-"/>
            </a:pPr>
            <a:r>
              <a:rPr lang="en-US" sz="1800">
                <a:latin typeface="Roboto"/>
                <a:ea typeface="Roboto"/>
                <a:cs typeface="Roboto"/>
                <a:sym typeface="Roboto"/>
              </a:rPr>
              <a:t>lessen communication costs while improving the model’s performance.</a:t>
            </a:r>
            <a:endParaRPr sz="1800">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b="1" sz="1800">
              <a:latin typeface="Arial"/>
              <a:ea typeface="Arial"/>
              <a:cs typeface="Arial"/>
              <a:sym typeface="Arial"/>
            </a:endParaRPr>
          </a:p>
          <a:p>
            <a:pPr indent="0" lvl="0" marL="0" rtl="0" algn="l">
              <a:lnSpc>
                <a:spcPct val="100000"/>
              </a:lnSpc>
              <a:spcBef>
                <a:spcPts val="0"/>
              </a:spcBef>
              <a:spcAft>
                <a:spcPts val="0"/>
              </a:spcAft>
              <a:buNone/>
            </a:pPr>
            <a:r>
              <a:t/>
            </a:r>
            <a:endParaRPr b="1" sz="1800">
              <a:latin typeface="Arial"/>
              <a:ea typeface="Arial"/>
              <a:cs typeface="Arial"/>
              <a:sym typeface="Arial"/>
            </a:endParaRPr>
          </a:p>
        </p:txBody>
      </p:sp>
      <p:sp>
        <p:nvSpPr>
          <p:cNvPr id="892" name="Google Shape;892;g300175e8045_0_519"/>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893" name="Google Shape;893;g300175e8045_0_519"/>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894" name="Google Shape;894;g300175e8045_0_519"/>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895" name="Google Shape;895;g300175e8045_0_519"/>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896" name="Google Shape;896;g300175e8045_0_519"/>
          <p:cNvSpPr txBox="1"/>
          <p:nvPr/>
        </p:nvSpPr>
        <p:spPr>
          <a:xfrm>
            <a:off x="376800" y="0"/>
            <a:ext cx="10910100" cy="892800"/>
          </a:xfrm>
          <a:prstGeom prst="rect">
            <a:avLst/>
          </a:prstGeom>
          <a:noFill/>
          <a:ln>
            <a:noFill/>
          </a:ln>
        </p:spPr>
        <p:txBody>
          <a:bodyPr anchorCtr="0" anchor="t" bIns="45700" lIns="91425" spcFirstLastPara="1" rIns="91425" wrap="square" tIns="45700">
            <a:spAutoFit/>
          </a:bodyPr>
          <a:lstStyle/>
          <a:p>
            <a:pPr indent="0" lvl="0" marL="0" rtl="0" algn="l">
              <a:spcBef>
                <a:spcPts val="600"/>
              </a:spcBef>
              <a:spcAft>
                <a:spcPts val="0"/>
              </a:spcAft>
              <a:buClr>
                <a:schemeClr val="dk1"/>
              </a:buClr>
              <a:buSzPts val="4500"/>
              <a:buFont typeface="Arial"/>
              <a:buNone/>
            </a:pPr>
            <a:r>
              <a:rPr b="1" lang="en-US" sz="2500">
                <a:solidFill>
                  <a:schemeClr val="lt1"/>
                </a:solidFill>
              </a:rPr>
              <a:t>Other related works</a:t>
            </a:r>
            <a:endParaRPr b="1" sz="4500">
              <a:solidFill>
                <a:schemeClr val="lt1"/>
              </a:solidFill>
            </a:endParaRPr>
          </a:p>
          <a:p>
            <a:pPr indent="0" lvl="0" marL="0" rtl="0" algn="l">
              <a:spcBef>
                <a:spcPts val="600"/>
              </a:spcBef>
              <a:spcAft>
                <a:spcPts val="0"/>
              </a:spcAft>
              <a:buClr>
                <a:schemeClr val="dk1"/>
              </a:buClr>
              <a:buFont typeface="Arial"/>
              <a:buNone/>
            </a:pPr>
            <a:r>
              <a:t/>
            </a:r>
            <a:endParaRPr b="1" sz="2200">
              <a:solidFill>
                <a:schemeClr val="lt1"/>
              </a:solidFill>
              <a:latin typeface="Roboto"/>
              <a:ea typeface="Roboto"/>
              <a:cs typeface="Roboto"/>
              <a:sym typeface="Roboto"/>
            </a:endParaRPr>
          </a:p>
        </p:txBody>
      </p:sp>
      <p:sp>
        <p:nvSpPr>
          <p:cNvPr id="897" name="Google Shape;897;g300175e8045_0_519"/>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g300175e8045_0_547"/>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903" name="Google Shape;903;g300175e8045_0_547"/>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904" name="Google Shape;904;g300175e8045_0_547"/>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905" name="Google Shape;905;g300175e8045_0_547"/>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906" name="Google Shape;906;g300175e8045_0_547"/>
          <p:cNvSpPr txBox="1"/>
          <p:nvPr/>
        </p:nvSpPr>
        <p:spPr>
          <a:xfrm>
            <a:off x="376810" y="1"/>
            <a:ext cx="10910100" cy="477000"/>
          </a:xfrm>
          <a:prstGeom prst="rect">
            <a:avLst/>
          </a:prstGeom>
          <a:noFill/>
          <a:ln>
            <a:noFill/>
          </a:ln>
        </p:spPr>
        <p:txBody>
          <a:bodyPr anchorCtr="0" anchor="t" bIns="45700" lIns="91425" spcFirstLastPara="1" rIns="91425" wrap="square" tIns="45700">
            <a:spAutoFit/>
          </a:bodyPr>
          <a:lstStyle/>
          <a:p>
            <a:pPr indent="0" lvl="0" marL="0" rtl="0" algn="l">
              <a:spcBef>
                <a:spcPts val="600"/>
              </a:spcBef>
              <a:spcAft>
                <a:spcPts val="0"/>
              </a:spcAft>
              <a:buClr>
                <a:schemeClr val="dk1"/>
              </a:buClr>
              <a:buFont typeface="Arial"/>
              <a:buNone/>
            </a:pPr>
            <a:r>
              <a:rPr b="1" lang="en-US" sz="2500">
                <a:solidFill>
                  <a:schemeClr val="lt1"/>
                </a:solidFill>
              </a:rPr>
              <a:t>Other related works</a:t>
            </a:r>
            <a:endParaRPr b="1" sz="2200">
              <a:solidFill>
                <a:schemeClr val="lt1"/>
              </a:solidFill>
              <a:latin typeface="Roboto"/>
              <a:ea typeface="Roboto"/>
              <a:cs typeface="Roboto"/>
              <a:sym typeface="Roboto"/>
            </a:endParaRPr>
          </a:p>
        </p:txBody>
      </p:sp>
      <p:pic>
        <p:nvPicPr>
          <p:cNvPr id="907" name="Google Shape;907;g300175e8045_0_547"/>
          <p:cNvPicPr preferRelativeResize="0"/>
          <p:nvPr/>
        </p:nvPicPr>
        <p:blipFill>
          <a:blip r:embed="rId4">
            <a:alphaModFix/>
          </a:blip>
          <a:stretch>
            <a:fillRect/>
          </a:stretch>
        </p:blipFill>
        <p:spPr>
          <a:xfrm>
            <a:off x="2013625" y="868225"/>
            <a:ext cx="8188324" cy="5568874"/>
          </a:xfrm>
          <a:prstGeom prst="rect">
            <a:avLst/>
          </a:prstGeom>
          <a:noFill/>
          <a:ln>
            <a:noFill/>
          </a:ln>
        </p:spPr>
      </p:pic>
      <p:sp>
        <p:nvSpPr>
          <p:cNvPr id="908" name="Google Shape;908;g300175e8045_0_547"/>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g3006984d7f4_0_19"/>
          <p:cNvSpPr txBox="1"/>
          <p:nvPr>
            <p:ph idx="1" type="body"/>
          </p:nvPr>
        </p:nvSpPr>
        <p:spPr>
          <a:xfrm>
            <a:off x="376800" y="939925"/>
            <a:ext cx="11177400" cy="5404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1" lang="en-US" sz="2600">
                <a:solidFill>
                  <a:srgbClr val="E84B36"/>
                </a:solidFill>
                <a:latin typeface="Arial"/>
                <a:ea typeface="Arial"/>
                <a:cs typeface="Arial"/>
                <a:sym typeface="Arial"/>
              </a:rPr>
              <a:t>Switch Transformers: Scaling to Trillion Parameter Models with Simple and Efficient Sparsity</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SzPts val="2000"/>
              <a:buNone/>
            </a:pPr>
            <a:r>
              <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lang="en-US" sz="1800">
                <a:latin typeface="Roboto"/>
                <a:ea typeface="Roboto"/>
                <a:cs typeface="Roboto"/>
                <a:sym typeface="Roboto"/>
              </a:rPr>
              <a:t>Simplified Load Balancing Loss</a:t>
            </a:r>
            <a:br>
              <a:rPr lang="en-US" sz="1800">
                <a:latin typeface="Roboto"/>
                <a:ea typeface="Roboto"/>
                <a:cs typeface="Roboto"/>
                <a:sym typeface="Roboto"/>
              </a:rPr>
            </a:br>
            <a:r>
              <a:rPr lang="en-US" sz="1800">
                <a:latin typeface="Roboto"/>
                <a:ea typeface="Roboto"/>
                <a:cs typeface="Roboto"/>
                <a:sym typeface="Roboto"/>
              </a:rPr>
              <a:t>In the previous paper, authors employ </a:t>
            </a:r>
            <a:r>
              <a:rPr b="1" lang="en-US" sz="1800">
                <a:latin typeface="Roboto"/>
                <a:ea typeface="Roboto"/>
                <a:cs typeface="Roboto"/>
                <a:sym typeface="Roboto"/>
              </a:rPr>
              <a:t>multiple auxiliary loss functions</a:t>
            </a:r>
            <a:r>
              <a:rPr lang="en-US" sz="1800">
                <a:latin typeface="Roboto"/>
                <a:ea typeface="Roboto"/>
                <a:cs typeface="Roboto"/>
                <a:sym typeface="Roboto"/>
              </a:rPr>
              <a:t> to balance importance scores and perform load balancing between experts (i.e., meaning that each expert is sent a roughly equal number of tokens from the batch). In this paper we see that both of these objectives can be achieved with a single auxiliary loss function that is applied at each switch layer in the model:</a:t>
            </a:r>
            <a:endParaRPr b="1" sz="1800">
              <a:latin typeface="Arial"/>
              <a:ea typeface="Arial"/>
              <a:cs typeface="Arial"/>
              <a:sym typeface="Arial"/>
            </a:endParaRPr>
          </a:p>
        </p:txBody>
      </p:sp>
      <p:sp>
        <p:nvSpPr>
          <p:cNvPr id="914" name="Google Shape;914;g3006984d7f4_0_19"/>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915" name="Google Shape;915;g3006984d7f4_0_19"/>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916" name="Google Shape;916;g3006984d7f4_0_19"/>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917" name="Google Shape;917;g3006984d7f4_0_19"/>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918" name="Google Shape;918;g3006984d7f4_0_19"/>
          <p:cNvSpPr txBox="1"/>
          <p:nvPr/>
        </p:nvSpPr>
        <p:spPr>
          <a:xfrm>
            <a:off x="376800" y="0"/>
            <a:ext cx="10910100" cy="892800"/>
          </a:xfrm>
          <a:prstGeom prst="rect">
            <a:avLst/>
          </a:prstGeom>
          <a:noFill/>
          <a:ln>
            <a:noFill/>
          </a:ln>
        </p:spPr>
        <p:txBody>
          <a:bodyPr anchorCtr="0" anchor="t" bIns="45700" lIns="91425" spcFirstLastPara="1" rIns="91425" wrap="square" tIns="45700">
            <a:spAutoFit/>
          </a:bodyPr>
          <a:lstStyle/>
          <a:p>
            <a:pPr indent="0" lvl="0" marL="0" rtl="0" algn="l">
              <a:spcBef>
                <a:spcPts val="600"/>
              </a:spcBef>
              <a:spcAft>
                <a:spcPts val="0"/>
              </a:spcAft>
              <a:buClr>
                <a:schemeClr val="dk1"/>
              </a:buClr>
              <a:buSzPts val="4500"/>
              <a:buFont typeface="Arial"/>
              <a:buNone/>
            </a:pPr>
            <a:r>
              <a:rPr b="1" lang="en-US" sz="2500">
                <a:solidFill>
                  <a:schemeClr val="lt1"/>
                </a:solidFill>
              </a:rPr>
              <a:t>Other related works</a:t>
            </a:r>
            <a:endParaRPr b="1" sz="4500">
              <a:solidFill>
                <a:schemeClr val="lt1"/>
              </a:solidFill>
            </a:endParaRPr>
          </a:p>
          <a:p>
            <a:pPr indent="0" lvl="0" marL="0" rtl="0" algn="l">
              <a:spcBef>
                <a:spcPts val="600"/>
              </a:spcBef>
              <a:spcAft>
                <a:spcPts val="0"/>
              </a:spcAft>
              <a:buClr>
                <a:schemeClr val="dk1"/>
              </a:buClr>
              <a:buFont typeface="Arial"/>
              <a:buNone/>
            </a:pPr>
            <a:r>
              <a:t/>
            </a:r>
            <a:endParaRPr b="1" sz="2200">
              <a:solidFill>
                <a:schemeClr val="lt1"/>
              </a:solidFill>
              <a:latin typeface="Roboto"/>
              <a:ea typeface="Roboto"/>
              <a:cs typeface="Roboto"/>
              <a:sym typeface="Roboto"/>
            </a:endParaRPr>
          </a:p>
        </p:txBody>
      </p:sp>
      <p:pic>
        <p:nvPicPr>
          <p:cNvPr id="919" name="Google Shape;919;g3006984d7f4_0_19"/>
          <p:cNvPicPr preferRelativeResize="0"/>
          <p:nvPr/>
        </p:nvPicPr>
        <p:blipFill>
          <a:blip r:embed="rId4">
            <a:alphaModFix/>
          </a:blip>
          <a:stretch>
            <a:fillRect/>
          </a:stretch>
        </p:blipFill>
        <p:spPr>
          <a:xfrm>
            <a:off x="6633525" y="3547775"/>
            <a:ext cx="5420075" cy="2796350"/>
          </a:xfrm>
          <a:prstGeom prst="rect">
            <a:avLst/>
          </a:prstGeom>
          <a:noFill/>
          <a:ln>
            <a:noFill/>
          </a:ln>
        </p:spPr>
      </p:pic>
      <p:sp>
        <p:nvSpPr>
          <p:cNvPr id="920" name="Google Shape;920;g3006984d7f4_0_19"/>
          <p:cNvSpPr txBox="1"/>
          <p:nvPr/>
        </p:nvSpPr>
        <p:spPr>
          <a:xfrm>
            <a:off x="810475" y="3606900"/>
            <a:ext cx="55986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800">
                <a:solidFill>
                  <a:schemeClr val="dk1"/>
                </a:solidFill>
                <a:latin typeface="Roboto"/>
                <a:ea typeface="Roboto"/>
                <a:cs typeface="Roboto"/>
                <a:sym typeface="Roboto"/>
              </a:rPr>
              <a:t>This loss, which is differentiable with respect to P and can be easily incorporated into training, encourages both the fraction of tokens allocated to each expert and the fraction of router probability allocated to each expert to be </a:t>
            </a:r>
            <a:r>
              <a:rPr b="1" lang="en-US" sz="1800">
                <a:solidFill>
                  <a:schemeClr val="dk1"/>
                </a:solidFill>
                <a:latin typeface="Roboto"/>
                <a:ea typeface="Roboto"/>
                <a:cs typeface="Roboto"/>
                <a:sym typeface="Roboto"/>
              </a:rPr>
              <a:t>1/N</a:t>
            </a:r>
            <a:r>
              <a:rPr lang="en-US" sz="1800">
                <a:solidFill>
                  <a:schemeClr val="dk1"/>
                </a:solidFill>
                <a:latin typeface="Roboto"/>
                <a:ea typeface="Roboto"/>
                <a:cs typeface="Roboto"/>
                <a:sym typeface="Roboto"/>
              </a:rPr>
              <a:t>, meaning that </a:t>
            </a:r>
            <a:r>
              <a:rPr b="1" lang="en-US" sz="1800">
                <a:solidFill>
                  <a:schemeClr val="dk1"/>
                </a:solidFill>
                <a:latin typeface="Roboto"/>
                <a:ea typeface="Roboto"/>
                <a:cs typeface="Roboto"/>
                <a:sym typeface="Roboto"/>
              </a:rPr>
              <a:t>experts are equally important </a:t>
            </a:r>
            <a:r>
              <a:rPr lang="en-US" sz="1800">
                <a:solidFill>
                  <a:schemeClr val="dk1"/>
                </a:solidFill>
                <a:latin typeface="Roboto"/>
                <a:ea typeface="Roboto"/>
                <a:cs typeface="Roboto"/>
                <a:sym typeface="Roboto"/>
              </a:rPr>
              <a:t>and </a:t>
            </a:r>
            <a:r>
              <a:rPr b="1" lang="en-US" sz="1800">
                <a:solidFill>
                  <a:schemeClr val="dk1"/>
                </a:solidFill>
                <a:latin typeface="Roboto"/>
                <a:ea typeface="Roboto"/>
                <a:cs typeface="Roboto"/>
                <a:sym typeface="Roboto"/>
              </a:rPr>
              <a:t>receive a balanced number of tokens.</a:t>
            </a:r>
            <a:endParaRPr b="1" sz="18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921" name="Google Shape;921;g3006984d7f4_0_19"/>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g3006984d7f4_0_5"/>
          <p:cNvSpPr txBox="1"/>
          <p:nvPr>
            <p:ph idx="1" type="body"/>
          </p:nvPr>
        </p:nvSpPr>
        <p:spPr>
          <a:xfrm>
            <a:off x="376800" y="939925"/>
            <a:ext cx="11177400" cy="5404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1" lang="en-US" sz="2600">
                <a:solidFill>
                  <a:srgbClr val="E84B36"/>
                </a:solidFill>
                <a:latin typeface="Arial"/>
                <a:ea typeface="Arial"/>
                <a:cs typeface="Arial"/>
                <a:sym typeface="Arial"/>
              </a:rPr>
              <a:t>Switch Transformers: Scaling to Trillion Parameter Models with Simple and Efficient Sparsity</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SzPts val="2000"/>
              <a:buNone/>
            </a:pPr>
            <a:r>
              <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lang="en-US" sz="1800">
                <a:latin typeface="Roboto"/>
                <a:ea typeface="Roboto"/>
                <a:cs typeface="Roboto"/>
                <a:sym typeface="Roboto"/>
              </a:rPr>
              <a:t>Expert Capacity</a:t>
            </a:r>
            <a:endParaRPr sz="1800">
              <a:latin typeface="Roboto"/>
              <a:ea typeface="Roboto"/>
              <a:cs typeface="Roboto"/>
              <a:sym typeface="Roboto"/>
            </a:endParaRPr>
          </a:p>
          <a:p>
            <a:pPr indent="0" lvl="0" marL="457200" rtl="0" algn="l">
              <a:lnSpc>
                <a:spcPct val="100000"/>
              </a:lnSpc>
              <a:spcBef>
                <a:spcPts val="0"/>
              </a:spcBef>
              <a:spcAft>
                <a:spcPts val="0"/>
              </a:spcAft>
              <a:buNone/>
            </a:pPr>
            <a:r>
              <a:rPr lang="en-US" sz="1800">
                <a:latin typeface="Roboto"/>
                <a:ea typeface="Roboto"/>
                <a:cs typeface="Roboto"/>
                <a:sym typeface="Roboto"/>
              </a:rPr>
              <a:t>Within the Switch Transformer, we set a global “expert capacity” variable that determines the maximum number of tokens that can be routed to each expert in any MoE layer. </a:t>
            </a:r>
            <a:endParaRPr sz="1800">
              <a:latin typeface="Roboto"/>
              <a:ea typeface="Roboto"/>
              <a:cs typeface="Roboto"/>
              <a:sym typeface="Roboto"/>
            </a:endParaRPr>
          </a:p>
          <a:p>
            <a:pPr indent="0" lvl="0" marL="457200" rtl="0" algn="l">
              <a:lnSpc>
                <a:spcPct val="100000"/>
              </a:lnSpc>
              <a:spcBef>
                <a:spcPts val="0"/>
              </a:spcBef>
              <a:spcAft>
                <a:spcPts val="0"/>
              </a:spcAft>
              <a:buNone/>
            </a:pPr>
            <a:r>
              <a:t/>
            </a:r>
            <a:endParaRPr sz="1800">
              <a:latin typeface="Roboto"/>
              <a:ea typeface="Roboto"/>
              <a:cs typeface="Roboto"/>
              <a:sym typeface="Roboto"/>
            </a:endParaRPr>
          </a:p>
          <a:p>
            <a:pPr indent="0" lvl="0" marL="457200" rtl="0" algn="l">
              <a:lnSpc>
                <a:spcPct val="100000"/>
              </a:lnSpc>
              <a:spcBef>
                <a:spcPts val="0"/>
              </a:spcBef>
              <a:spcAft>
                <a:spcPts val="0"/>
              </a:spcAft>
              <a:buNone/>
            </a:pPr>
            <a:r>
              <a:t/>
            </a:r>
            <a:endParaRPr sz="1800">
              <a:latin typeface="Roboto"/>
              <a:ea typeface="Roboto"/>
              <a:cs typeface="Roboto"/>
              <a:sym typeface="Roboto"/>
            </a:endParaRPr>
          </a:p>
          <a:p>
            <a:pPr indent="0" lvl="0" marL="457200" rtl="0" algn="l">
              <a:lnSpc>
                <a:spcPct val="100000"/>
              </a:lnSpc>
              <a:spcBef>
                <a:spcPts val="0"/>
              </a:spcBef>
              <a:spcAft>
                <a:spcPts val="0"/>
              </a:spcAft>
              <a:buNone/>
            </a:pPr>
            <a:r>
              <a:t/>
            </a:r>
            <a:endParaRPr sz="1800">
              <a:latin typeface="Roboto"/>
              <a:ea typeface="Roboto"/>
              <a:cs typeface="Roboto"/>
              <a:sym typeface="Roboto"/>
            </a:endParaRPr>
          </a:p>
          <a:p>
            <a:pPr indent="0" lvl="0" marL="457200" rtl="0" algn="l">
              <a:lnSpc>
                <a:spcPct val="100000"/>
              </a:lnSpc>
              <a:spcBef>
                <a:spcPts val="0"/>
              </a:spcBef>
              <a:spcAft>
                <a:spcPts val="0"/>
              </a:spcAft>
              <a:buNone/>
            </a:pPr>
            <a:r>
              <a:t/>
            </a:r>
            <a:endParaRPr sz="1800">
              <a:latin typeface="Roboto"/>
              <a:ea typeface="Roboto"/>
              <a:cs typeface="Roboto"/>
              <a:sym typeface="Roboto"/>
            </a:endParaRPr>
          </a:p>
          <a:p>
            <a:pPr indent="0" lvl="0" marL="457200" rtl="0" algn="l">
              <a:lnSpc>
                <a:spcPct val="100000"/>
              </a:lnSpc>
              <a:spcBef>
                <a:spcPts val="0"/>
              </a:spcBef>
              <a:spcAft>
                <a:spcPts val="0"/>
              </a:spcAft>
              <a:buNone/>
            </a:pPr>
            <a:r>
              <a:rPr lang="en-US" sz="1800">
                <a:latin typeface="Roboto"/>
                <a:ea typeface="Roboto"/>
                <a:cs typeface="Roboto"/>
                <a:sym typeface="Roboto"/>
              </a:rPr>
              <a:t>In a switch layer, each token is routed to the expert that is assigned the highest probability by the routing mechanism. If too many tokens (i.e., exceeding the expert capacity) are sent to a single expert, computation for these tokens will be skipped. </a:t>
            </a:r>
            <a:br>
              <a:rPr lang="en-US" sz="1800">
                <a:latin typeface="Roboto"/>
                <a:ea typeface="Roboto"/>
                <a:cs typeface="Roboto"/>
                <a:sym typeface="Roboto"/>
              </a:rPr>
            </a:br>
            <a:br>
              <a:rPr lang="en-US" sz="1800">
                <a:latin typeface="Roboto"/>
                <a:ea typeface="Roboto"/>
                <a:cs typeface="Roboto"/>
                <a:sym typeface="Roboto"/>
              </a:rPr>
            </a:br>
            <a:r>
              <a:rPr lang="en-US" sz="1800">
                <a:latin typeface="Roboto"/>
                <a:ea typeface="Roboto"/>
                <a:cs typeface="Roboto"/>
                <a:sym typeface="Roboto"/>
              </a:rPr>
              <a:t>The expert capacity must be tuned to avoid having too many dropped tokens—the load balancing loss can also help with this by evenly routing tokens to experts—while not wasting computation or memory. Beyond the Switch Transformer, </a:t>
            </a:r>
            <a:r>
              <a:rPr b="1" lang="en-US" sz="1800">
                <a:latin typeface="Roboto"/>
                <a:ea typeface="Roboto"/>
                <a:cs typeface="Roboto"/>
                <a:sym typeface="Roboto"/>
              </a:rPr>
              <a:t>the capacity factor is an important hyperparameter for any MoE model </a:t>
            </a:r>
            <a:r>
              <a:rPr lang="en-US" sz="1800">
                <a:latin typeface="Roboto"/>
                <a:ea typeface="Roboto"/>
                <a:cs typeface="Roboto"/>
                <a:sym typeface="Roboto"/>
              </a:rPr>
              <a:t>that we can tune to improve hardware utilization by balancing computation across experts.</a:t>
            </a:r>
            <a:endParaRPr b="1" sz="1800">
              <a:latin typeface="Arial"/>
              <a:ea typeface="Arial"/>
              <a:cs typeface="Arial"/>
              <a:sym typeface="Arial"/>
            </a:endParaRPr>
          </a:p>
        </p:txBody>
      </p:sp>
      <p:sp>
        <p:nvSpPr>
          <p:cNvPr id="927" name="Google Shape;927;g3006984d7f4_0_5"/>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928" name="Google Shape;928;g3006984d7f4_0_5"/>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929" name="Google Shape;929;g3006984d7f4_0_5"/>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930" name="Google Shape;930;g3006984d7f4_0_5"/>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931" name="Google Shape;931;g3006984d7f4_0_5"/>
          <p:cNvSpPr txBox="1"/>
          <p:nvPr/>
        </p:nvSpPr>
        <p:spPr>
          <a:xfrm>
            <a:off x="376800" y="0"/>
            <a:ext cx="10910100" cy="892800"/>
          </a:xfrm>
          <a:prstGeom prst="rect">
            <a:avLst/>
          </a:prstGeom>
          <a:noFill/>
          <a:ln>
            <a:noFill/>
          </a:ln>
        </p:spPr>
        <p:txBody>
          <a:bodyPr anchorCtr="0" anchor="t" bIns="45700" lIns="91425" spcFirstLastPara="1" rIns="91425" wrap="square" tIns="45700">
            <a:spAutoFit/>
          </a:bodyPr>
          <a:lstStyle/>
          <a:p>
            <a:pPr indent="0" lvl="0" marL="0" rtl="0" algn="l">
              <a:spcBef>
                <a:spcPts val="600"/>
              </a:spcBef>
              <a:spcAft>
                <a:spcPts val="0"/>
              </a:spcAft>
              <a:buClr>
                <a:schemeClr val="dk1"/>
              </a:buClr>
              <a:buSzPts val="4500"/>
              <a:buFont typeface="Arial"/>
              <a:buNone/>
            </a:pPr>
            <a:r>
              <a:rPr b="1" lang="en-US" sz="2500">
                <a:solidFill>
                  <a:schemeClr val="lt1"/>
                </a:solidFill>
              </a:rPr>
              <a:t>Other related works</a:t>
            </a:r>
            <a:endParaRPr b="1" sz="4500">
              <a:solidFill>
                <a:schemeClr val="lt1"/>
              </a:solidFill>
            </a:endParaRPr>
          </a:p>
          <a:p>
            <a:pPr indent="0" lvl="0" marL="0" rtl="0" algn="l">
              <a:spcBef>
                <a:spcPts val="600"/>
              </a:spcBef>
              <a:spcAft>
                <a:spcPts val="0"/>
              </a:spcAft>
              <a:buClr>
                <a:schemeClr val="dk1"/>
              </a:buClr>
              <a:buFont typeface="Arial"/>
              <a:buNone/>
            </a:pPr>
            <a:r>
              <a:t/>
            </a:r>
            <a:endParaRPr b="1" sz="2200">
              <a:solidFill>
                <a:schemeClr val="lt1"/>
              </a:solidFill>
              <a:latin typeface="Roboto"/>
              <a:ea typeface="Roboto"/>
              <a:cs typeface="Roboto"/>
              <a:sym typeface="Roboto"/>
            </a:endParaRPr>
          </a:p>
        </p:txBody>
      </p:sp>
      <p:pic>
        <p:nvPicPr>
          <p:cNvPr id="932" name="Google Shape;932;g3006984d7f4_0_5"/>
          <p:cNvPicPr preferRelativeResize="0"/>
          <p:nvPr/>
        </p:nvPicPr>
        <p:blipFill>
          <a:blip r:embed="rId4">
            <a:alphaModFix/>
          </a:blip>
          <a:stretch>
            <a:fillRect/>
          </a:stretch>
        </p:blipFill>
        <p:spPr>
          <a:xfrm>
            <a:off x="2830463" y="2954163"/>
            <a:ext cx="6270074" cy="949675"/>
          </a:xfrm>
          <a:prstGeom prst="rect">
            <a:avLst/>
          </a:prstGeom>
          <a:noFill/>
          <a:ln>
            <a:noFill/>
          </a:ln>
        </p:spPr>
      </p:pic>
      <p:sp>
        <p:nvSpPr>
          <p:cNvPr id="933" name="Google Shape;933;g3006984d7f4_0_5"/>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g3006984d7f4_0_30"/>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939" name="Google Shape;939;g3006984d7f4_0_30"/>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940" name="Google Shape;940;g3006984d7f4_0_30"/>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941" name="Google Shape;941;g3006984d7f4_0_30"/>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942" name="Google Shape;942;g3006984d7f4_0_30"/>
          <p:cNvSpPr txBox="1"/>
          <p:nvPr/>
        </p:nvSpPr>
        <p:spPr>
          <a:xfrm>
            <a:off x="376810" y="1"/>
            <a:ext cx="10910100" cy="477000"/>
          </a:xfrm>
          <a:prstGeom prst="rect">
            <a:avLst/>
          </a:prstGeom>
          <a:noFill/>
          <a:ln>
            <a:noFill/>
          </a:ln>
        </p:spPr>
        <p:txBody>
          <a:bodyPr anchorCtr="0" anchor="t" bIns="45700" lIns="91425" spcFirstLastPara="1" rIns="91425" wrap="square" tIns="45700">
            <a:spAutoFit/>
          </a:bodyPr>
          <a:lstStyle/>
          <a:p>
            <a:pPr indent="0" lvl="0" marL="0" rtl="0" algn="l">
              <a:spcBef>
                <a:spcPts val="600"/>
              </a:spcBef>
              <a:spcAft>
                <a:spcPts val="0"/>
              </a:spcAft>
              <a:buClr>
                <a:schemeClr val="dk1"/>
              </a:buClr>
              <a:buFont typeface="Arial"/>
              <a:buNone/>
            </a:pPr>
            <a:r>
              <a:rPr b="1" lang="en-US" sz="2500">
                <a:solidFill>
                  <a:schemeClr val="lt1"/>
                </a:solidFill>
              </a:rPr>
              <a:t>Other related works</a:t>
            </a:r>
            <a:endParaRPr b="1" sz="2200">
              <a:solidFill>
                <a:schemeClr val="lt1"/>
              </a:solidFill>
              <a:latin typeface="Roboto"/>
              <a:ea typeface="Roboto"/>
              <a:cs typeface="Roboto"/>
              <a:sym typeface="Roboto"/>
            </a:endParaRPr>
          </a:p>
        </p:txBody>
      </p:sp>
      <p:pic>
        <p:nvPicPr>
          <p:cNvPr id="943" name="Google Shape;943;g3006984d7f4_0_30"/>
          <p:cNvPicPr preferRelativeResize="0"/>
          <p:nvPr/>
        </p:nvPicPr>
        <p:blipFill>
          <a:blip r:embed="rId4">
            <a:alphaModFix/>
          </a:blip>
          <a:stretch>
            <a:fillRect/>
          </a:stretch>
        </p:blipFill>
        <p:spPr>
          <a:xfrm>
            <a:off x="2057400" y="868225"/>
            <a:ext cx="8250992" cy="5568876"/>
          </a:xfrm>
          <a:prstGeom prst="rect">
            <a:avLst/>
          </a:prstGeom>
          <a:noFill/>
          <a:ln>
            <a:noFill/>
          </a:ln>
        </p:spPr>
      </p:pic>
      <p:sp>
        <p:nvSpPr>
          <p:cNvPr id="944" name="Google Shape;944;g3006984d7f4_0_30"/>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pic>
        <p:nvPicPr>
          <p:cNvPr id="949" name="Google Shape;949;g3006984d7f4_0_44"/>
          <p:cNvPicPr preferRelativeResize="0"/>
          <p:nvPr/>
        </p:nvPicPr>
        <p:blipFill>
          <a:blip r:embed="rId3">
            <a:alphaModFix/>
          </a:blip>
          <a:stretch>
            <a:fillRect/>
          </a:stretch>
        </p:blipFill>
        <p:spPr>
          <a:xfrm>
            <a:off x="1690000" y="4438100"/>
            <a:ext cx="8550999" cy="1906025"/>
          </a:xfrm>
          <a:prstGeom prst="rect">
            <a:avLst/>
          </a:prstGeom>
          <a:noFill/>
          <a:ln>
            <a:noFill/>
          </a:ln>
        </p:spPr>
      </p:pic>
      <p:sp>
        <p:nvSpPr>
          <p:cNvPr id="950" name="Google Shape;950;g3006984d7f4_0_44"/>
          <p:cNvSpPr txBox="1"/>
          <p:nvPr>
            <p:ph idx="1" type="body"/>
          </p:nvPr>
        </p:nvSpPr>
        <p:spPr>
          <a:xfrm>
            <a:off x="376800" y="939925"/>
            <a:ext cx="11177400" cy="5404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1" lang="en-US" sz="2600">
                <a:solidFill>
                  <a:srgbClr val="E84B36"/>
                </a:solidFill>
                <a:latin typeface="Arial"/>
                <a:ea typeface="Arial"/>
                <a:cs typeface="Arial"/>
                <a:sym typeface="Arial"/>
              </a:rPr>
              <a:t>Switch Transformers: Scaling to Trillion Parameter Models with Simple and Efficient Sparsity</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lang="en-US" sz="1800">
                <a:latin typeface="Roboto"/>
                <a:ea typeface="Roboto"/>
                <a:cs typeface="Roboto"/>
                <a:sym typeface="Roboto"/>
              </a:rPr>
              <a:t>Selective Precision</a:t>
            </a:r>
            <a:endParaRPr sz="1800">
              <a:latin typeface="Roboto"/>
              <a:ea typeface="Roboto"/>
              <a:cs typeface="Roboto"/>
              <a:sym typeface="Roboto"/>
            </a:endParaRPr>
          </a:p>
          <a:p>
            <a:pPr indent="0" lvl="0" marL="457200" rtl="0" algn="l">
              <a:lnSpc>
                <a:spcPct val="100000"/>
              </a:lnSpc>
              <a:spcBef>
                <a:spcPts val="0"/>
              </a:spcBef>
              <a:spcAft>
                <a:spcPts val="0"/>
              </a:spcAft>
              <a:buNone/>
            </a:pPr>
            <a:r>
              <a:rPr lang="en-US" sz="1800">
                <a:latin typeface="Roboto"/>
                <a:ea typeface="Roboto"/>
                <a:cs typeface="Roboto"/>
                <a:sym typeface="Roboto"/>
              </a:rPr>
              <a:t>The authors also experiment with selective precision, such as training the experts with </a:t>
            </a:r>
            <a:r>
              <a:rPr lang="en-US" sz="1800">
                <a:latin typeface="Courier New"/>
                <a:ea typeface="Courier New"/>
                <a:cs typeface="Courier New"/>
                <a:sym typeface="Courier New"/>
              </a:rPr>
              <a:t>bfloat16</a:t>
            </a:r>
            <a:r>
              <a:rPr lang="en-US" sz="1800">
                <a:latin typeface="Roboto"/>
                <a:ea typeface="Roboto"/>
                <a:cs typeface="Roboto"/>
                <a:sym typeface="Roboto"/>
              </a:rPr>
              <a:t> while using full precision for the rest of the computations. Lower precision </a:t>
            </a:r>
            <a:endParaRPr sz="1800">
              <a:latin typeface="Roboto"/>
              <a:ea typeface="Roboto"/>
              <a:cs typeface="Roboto"/>
              <a:sym typeface="Roboto"/>
            </a:endParaRPr>
          </a:p>
          <a:p>
            <a:pPr indent="-342900" lvl="0" marL="914400" rtl="0" algn="l">
              <a:lnSpc>
                <a:spcPct val="100000"/>
              </a:lnSpc>
              <a:spcBef>
                <a:spcPts val="0"/>
              </a:spcBef>
              <a:spcAft>
                <a:spcPts val="0"/>
              </a:spcAft>
              <a:buSzPts val="1800"/>
              <a:buFont typeface="Roboto"/>
              <a:buChar char="-"/>
            </a:pPr>
            <a:r>
              <a:rPr lang="en-US" sz="1800">
                <a:latin typeface="Roboto"/>
                <a:ea typeface="Roboto"/>
                <a:cs typeface="Roboto"/>
                <a:sym typeface="Roboto"/>
              </a:rPr>
              <a:t>reduces communication costs between processors, </a:t>
            </a:r>
            <a:endParaRPr sz="1800">
              <a:latin typeface="Roboto"/>
              <a:ea typeface="Roboto"/>
              <a:cs typeface="Roboto"/>
              <a:sym typeface="Roboto"/>
            </a:endParaRPr>
          </a:p>
          <a:p>
            <a:pPr indent="-342900" lvl="0" marL="914400" rtl="0" algn="l">
              <a:lnSpc>
                <a:spcPct val="100000"/>
              </a:lnSpc>
              <a:spcBef>
                <a:spcPts val="0"/>
              </a:spcBef>
              <a:spcAft>
                <a:spcPts val="0"/>
              </a:spcAft>
              <a:buSzPts val="1800"/>
              <a:buFont typeface="Roboto"/>
              <a:buChar char="-"/>
            </a:pPr>
            <a:r>
              <a:rPr lang="en-US" sz="1800">
                <a:latin typeface="Roboto"/>
                <a:ea typeface="Roboto"/>
                <a:cs typeface="Roboto"/>
                <a:sym typeface="Roboto"/>
              </a:rPr>
              <a:t>reduces computation costs, and</a:t>
            </a:r>
            <a:endParaRPr sz="1800">
              <a:latin typeface="Roboto"/>
              <a:ea typeface="Roboto"/>
              <a:cs typeface="Roboto"/>
              <a:sym typeface="Roboto"/>
            </a:endParaRPr>
          </a:p>
          <a:p>
            <a:pPr indent="-342900" lvl="0" marL="914400" rtl="0" algn="l">
              <a:lnSpc>
                <a:spcPct val="100000"/>
              </a:lnSpc>
              <a:spcBef>
                <a:spcPts val="0"/>
              </a:spcBef>
              <a:spcAft>
                <a:spcPts val="0"/>
              </a:spcAft>
              <a:buSzPts val="1800"/>
              <a:buFont typeface="Roboto"/>
              <a:buChar char="-"/>
            </a:pPr>
            <a:r>
              <a:rPr lang="en-US" sz="1800">
                <a:latin typeface="Roboto"/>
                <a:ea typeface="Roboto"/>
                <a:cs typeface="Roboto"/>
                <a:sym typeface="Roboto"/>
              </a:rPr>
              <a:t>reduces memory for storing tensors. </a:t>
            </a:r>
            <a:endParaRPr sz="1800">
              <a:latin typeface="Roboto"/>
              <a:ea typeface="Roboto"/>
              <a:cs typeface="Roboto"/>
              <a:sym typeface="Roboto"/>
            </a:endParaRPr>
          </a:p>
          <a:p>
            <a:pPr indent="457200" lvl="0" marL="0" rtl="0" algn="l">
              <a:lnSpc>
                <a:spcPct val="100000"/>
              </a:lnSpc>
              <a:spcBef>
                <a:spcPts val="0"/>
              </a:spcBef>
              <a:spcAft>
                <a:spcPts val="0"/>
              </a:spcAft>
              <a:buNone/>
            </a:pPr>
            <a:r>
              <a:rPr lang="en-US" sz="1800">
                <a:latin typeface="Roboto"/>
                <a:ea typeface="Roboto"/>
                <a:cs typeface="Roboto"/>
                <a:sym typeface="Roboto"/>
              </a:rPr>
              <a:t>The initial experiments, in which both the experts and the gate networks were trained in </a:t>
            </a:r>
            <a:r>
              <a:rPr lang="en-US" sz="1800">
                <a:latin typeface="Courier New"/>
                <a:ea typeface="Courier New"/>
                <a:cs typeface="Courier New"/>
                <a:sym typeface="Courier New"/>
              </a:rPr>
              <a:t>bfloat16</a:t>
            </a:r>
            <a:r>
              <a:rPr lang="en-US" sz="1800">
                <a:latin typeface="Roboto"/>
                <a:ea typeface="Roboto"/>
                <a:cs typeface="Roboto"/>
                <a:sym typeface="Roboto"/>
              </a:rPr>
              <a:t>, </a:t>
            </a:r>
            <a:endParaRPr sz="1800">
              <a:latin typeface="Roboto"/>
              <a:ea typeface="Roboto"/>
              <a:cs typeface="Roboto"/>
              <a:sym typeface="Roboto"/>
            </a:endParaRPr>
          </a:p>
          <a:p>
            <a:pPr indent="457200" lvl="0" marL="0" rtl="0" algn="l">
              <a:lnSpc>
                <a:spcPct val="100000"/>
              </a:lnSpc>
              <a:spcBef>
                <a:spcPts val="0"/>
              </a:spcBef>
              <a:spcAft>
                <a:spcPts val="0"/>
              </a:spcAft>
              <a:buNone/>
            </a:pPr>
            <a:r>
              <a:rPr lang="en-US" sz="1800">
                <a:latin typeface="Roboto"/>
                <a:ea typeface="Roboto"/>
                <a:cs typeface="Roboto"/>
                <a:sym typeface="Roboto"/>
              </a:rPr>
              <a:t>yielded more unstable training. This was, in particular, due to the router computation: as </a:t>
            </a:r>
            <a:r>
              <a:rPr b="1" lang="en-US" sz="1800">
                <a:latin typeface="Roboto"/>
                <a:ea typeface="Roboto"/>
                <a:cs typeface="Roboto"/>
                <a:sym typeface="Roboto"/>
              </a:rPr>
              <a:t>the router has </a:t>
            </a:r>
            <a:endParaRPr b="1" sz="1800">
              <a:latin typeface="Roboto"/>
              <a:ea typeface="Roboto"/>
              <a:cs typeface="Roboto"/>
              <a:sym typeface="Roboto"/>
            </a:endParaRPr>
          </a:p>
          <a:p>
            <a:pPr indent="457200" lvl="0" marL="0" rtl="0" algn="l">
              <a:lnSpc>
                <a:spcPct val="100000"/>
              </a:lnSpc>
              <a:spcBef>
                <a:spcPts val="0"/>
              </a:spcBef>
              <a:spcAft>
                <a:spcPts val="0"/>
              </a:spcAft>
              <a:buNone/>
            </a:pPr>
            <a:r>
              <a:rPr b="1" lang="en-US" sz="1800">
                <a:latin typeface="Roboto"/>
                <a:ea typeface="Roboto"/>
                <a:cs typeface="Roboto"/>
                <a:sym typeface="Roboto"/>
              </a:rPr>
              <a:t>an exponentiation function, having higher precision is important.</a:t>
            </a:r>
            <a:r>
              <a:rPr lang="en-US" sz="1800">
                <a:latin typeface="Roboto"/>
                <a:ea typeface="Roboto"/>
                <a:cs typeface="Roboto"/>
                <a:sym typeface="Roboto"/>
              </a:rPr>
              <a:t> To mitigate the instabilities, full </a:t>
            </a:r>
            <a:endParaRPr sz="1800">
              <a:latin typeface="Roboto"/>
              <a:ea typeface="Roboto"/>
              <a:cs typeface="Roboto"/>
              <a:sym typeface="Roboto"/>
            </a:endParaRPr>
          </a:p>
          <a:p>
            <a:pPr indent="457200" lvl="0" marL="0" rtl="0" algn="l">
              <a:lnSpc>
                <a:spcPct val="100000"/>
              </a:lnSpc>
              <a:spcBef>
                <a:spcPts val="0"/>
              </a:spcBef>
              <a:spcAft>
                <a:spcPts val="0"/>
              </a:spcAft>
              <a:buNone/>
            </a:pPr>
            <a:r>
              <a:rPr lang="en-US" sz="1800">
                <a:latin typeface="Roboto"/>
                <a:ea typeface="Roboto"/>
                <a:cs typeface="Roboto"/>
                <a:sym typeface="Roboto"/>
              </a:rPr>
              <a:t>precision was used for the routing as well.</a:t>
            </a:r>
            <a:endParaRPr sz="1800">
              <a:latin typeface="Roboto"/>
              <a:ea typeface="Roboto"/>
              <a:cs typeface="Roboto"/>
              <a:sym typeface="Roboto"/>
            </a:endParaRPr>
          </a:p>
          <a:p>
            <a:pPr indent="0" lvl="0" marL="457200" rtl="0" algn="l">
              <a:lnSpc>
                <a:spcPct val="100000"/>
              </a:lnSpc>
              <a:spcBef>
                <a:spcPts val="0"/>
              </a:spcBef>
              <a:spcAft>
                <a:spcPts val="0"/>
              </a:spcAft>
              <a:buNone/>
            </a:pPr>
            <a:r>
              <a:t/>
            </a:r>
            <a:endParaRPr sz="1800">
              <a:latin typeface="Roboto"/>
              <a:ea typeface="Roboto"/>
              <a:cs typeface="Roboto"/>
              <a:sym typeface="Roboto"/>
            </a:endParaRPr>
          </a:p>
          <a:p>
            <a:pPr indent="0" lvl="0" marL="457200" rtl="0" algn="l">
              <a:lnSpc>
                <a:spcPct val="100000"/>
              </a:lnSpc>
              <a:spcBef>
                <a:spcPts val="0"/>
              </a:spcBef>
              <a:spcAft>
                <a:spcPts val="0"/>
              </a:spcAft>
              <a:buNone/>
            </a:pPr>
            <a:r>
              <a:t/>
            </a:r>
            <a:endParaRPr sz="1800">
              <a:latin typeface="Roboto"/>
              <a:ea typeface="Roboto"/>
              <a:cs typeface="Roboto"/>
              <a:sym typeface="Roboto"/>
            </a:endParaRPr>
          </a:p>
        </p:txBody>
      </p:sp>
      <p:sp>
        <p:nvSpPr>
          <p:cNvPr id="951" name="Google Shape;951;g3006984d7f4_0_44"/>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952" name="Google Shape;952;g3006984d7f4_0_44"/>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953" name="Google Shape;953;g3006984d7f4_0_44"/>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954" name="Google Shape;954;g3006984d7f4_0_44"/>
          <p:cNvPicPr preferRelativeResize="0"/>
          <p:nvPr/>
        </p:nvPicPr>
        <p:blipFill rotWithShape="1">
          <a:blip r:embed="rId4">
            <a:alphaModFix/>
          </a:blip>
          <a:srcRect b="0" l="0" r="0" t="0"/>
          <a:stretch/>
        </p:blipFill>
        <p:spPr>
          <a:xfrm>
            <a:off x="11554210" y="228014"/>
            <a:ext cx="277906" cy="401420"/>
          </a:xfrm>
          <a:prstGeom prst="rect">
            <a:avLst/>
          </a:prstGeom>
          <a:noFill/>
          <a:ln>
            <a:noFill/>
          </a:ln>
        </p:spPr>
      </p:pic>
      <p:sp>
        <p:nvSpPr>
          <p:cNvPr id="955" name="Google Shape;955;g3006984d7f4_0_44"/>
          <p:cNvSpPr txBox="1"/>
          <p:nvPr/>
        </p:nvSpPr>
        <p:spPr>
          <a:xfrm>
            <a:off x="376800" y="0"/>
            <a:ext cx="10910100" cy="892800"/>
          </a:xfrm>
          <a:prstGeom prst="rect">
            <a:avLst/>
          </a:prstGeom>
          <a:noFill/>
          <a:ln>
            <a:noFill/>
          </a:ln>
        </p:spPr>
        <p:txBody>
          <a:bodyPr anchorCtr="0" anchor="t" bIns="45700" lIns="91425" spcFirstLastPara="1" rIns="91425" wrap="square" tIns="45700">
            <a:spAutoFit/>
          </a:bodyPr>
          <a:lstStyle/>
          <a:p>
            <a:pPr indent="0" lvl="0" marL="0" rtl="0" algn="l">
              <a:spcBef>
                <a:spcPts val="600"/>
              </a:spcBef>
              <a:spcAft>
                <a:spcPts val="0"/>
              </a:spcAft>
              <a:buClr>
                <a:schemeClr val="dk1"/>
              </a:buClr>
              <a:buSzPts val="4500"/>
              <a:buFont typeface="Arial"/>
              <a:buNone/>
            </a:pPr>
            <a:r>
              <a:rPr b="1" lang="en-US" sz="2500">
                <a:solidFill>
                  <a:schemeClr val="lt1"/>
                </a:solidFill>
              </a:rPr>
              <a:t>Other related works</a:t>
            </a:r>
            <a:endParaRPr b="1" sz="4500">
              <a:solidFill>
                <a:schemeClr val="lt1"/>
              </a:solidFill>
            </a:endParaRPr>
          </a:p>
          <a:p>
            <a:pPr indent="0" lvl="0" marL="0" rtl="0" algn="l">
              <a:spcBef>
                <a:spcPts val="600"/>
              </a:spcBef>
              <a:spcAft>
                <a:spcPts val="0"/>
              </a:spcAft>
              <a:buClr>
                <a:schemeClr val="dk1"/>
              </a:buClr>
              <a:buFont typeface="Arial"/>
              <a:buNone/>
            </a:pPr>
            <a:r>
              <a:t/>
            </a:r>
            <a:endParaRPr b="1" sz="2200">
              <a:solidFill>
                <a:schemeClr val="lt1"/>
              </a:solidFill>
              <a:latin typeface="Roboto"/>
              <a:ea typeface="Roboto"/>
              <a:cs typeface="Roboto"/>
              <a:sym typeface="Roboto"/>
            </a:endParaRPr>
          </a:p>
        </p:txBody>
      </p:sp>
      <p:sp>
        <p:nvSpPr>
          <p:cNvPr id="956" name="Google Shape;956;g3006984d7f4_0_44"/>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g300175e8045_0_538"/>
          <p:cNvSpPr txBox="1"/>
          <p:nvPr>
            <p:ph idx="1" type="body"/>
          </p:nvPr>
        </p:nvSpPr>
        <p:spPr>
          <a:xfrm>
            <a:off x="376800" y="939925"/>
            <a:ext cx="11177400" cy="539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1" lang="en-US" sz="2600">
                <a:solidFill>
                  <a:srgbClr val="E84B36"/>
                </a:solidFill>
                <a:latin typeface="Arial"/>
                <a:ea typeface="Arial"/>
                <a:cs typeface="Arial"/>
                <a:sym typeface="Arial"/>
              </a:rPr>
              <a:t>Scaling Vision-Language Models with Sparse Mixture of Experts</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SzPts val="2000"/>
              <a:buNone/>
            </a:pPr>
            <a:r>
              <a:t/>
            </a:r>
            <a:endParaRPr sz="1800">
              <a:latin typeface="Arial"/>
              <a:ea typeface="Arial"/>
              <a:cs typeface="Arial"/>
              <a:sym typeface="Arial"/>
            </a:endParaRPr>
          </a:p>
          <a:p>
            <a:pPr indent="0" lvl="0" marL="457200" rtl="0" algn="l">
              <a:lnSpc>
                <a:spcPct val="100000"/>
              </a:lnSpc>
              <a:spcBef>
                <a:spcPts val="0"/>
              </a:spcBef>
              <a:spcAft>
                <a:spcPts val="0"/>
              </a:spcAft>
              <a:buNone/>
            </a:pPr>
            <a:r>
              <a:rPr lang="en-US" sz="1800">
                <a:latin typeface="Arial"/>
                <a:ea typeface="Arial"/>
                <a:cs typeface="Arial"/>
                <a:sym typeface="Arial"/>
              </a:rPr>
              <a:t>This paper</a:t>
            </a:r>
            <a:r>
              <a:rPr lang="en-US" sz="1800">
                <a:latin typeface="Arial"/>
                <a:ea typeface="Arial"/>
                <a:cs typeface="Arial"/>
                <a:sym typeface="Arial"/>
              </a:rPr>
              <a:t> investigates the potential of MoEs for vision-language modeling.</a:t>
            </a:r>
            <a:endParaRPr sz="1800">
              <a:latin typeface="Arial"/>
              <a:ea typeface="Arial"/>
              <a:cs typeface="Arial"/>
              <a:sym typeface="Arial"/>
            </a:endParaRPr>
          </a:p>
          <a:p>
            <a:pPr indent="0" lvl="0" marL="457200" rtl="0" algn="l">
              <a:lnSpc>
                <a:spcPct val="100000"/>
              </a:lnSpc>
              <a:spcBef>
                <a:spcPts val="0"/>
              </a:spcBef>
              <a:spcAft>
                <a:spcPts val="0"/>
              </a:spcAft>
              <a:buNone/>
            </a:pPr>
            <a:r>
              <a:t/>
            </a:r>
            <a:endParaRPr sz="1800">
              <a:latin typeface="Arial"/>
              <a:ea typeface="Arial"/>
              <a:cs typeface="Arial"/>
              <a:sym typeface="Arial"/>
            </a:endParaRPr>
          </a:p>
          <a:p>
            <a:pPr indent="0" lvl="0" marL="457200" rtl="0" algn="l">
              <a:lnSpc>
                <a:spcPct val="100000"/>
              </a:lnSpc>
              <a:spcBef>
                <a:spcPts val="0"/>
              </a:spcBef>
              <a:spcAft>
                <a:spcPts val="0"/>
              </a:spcAft>
              <a:buNone/>
            </a:pPr>
            <a:r>
              <a:rPr lang="en-US" sz="1800">
                <a:latin typeface="Arial"/>
                <a:ea typeface="Arial"/>
                <a:cs typeface="Arial"/>
                <a:sym typeface="Arial"/>
              </a:rPr>
              <a:t>They proposed a novel VLM architecture that employs MoE to scale both the text-based and vision-based feed-forward networks (T-FFN and V-FFN, respectively) in a unified framework. The approach divides the model into multiple sub-models, each of which is responsible for</a:t>
            </a:r>
            <a:endParaRPr sz="1800">
              <a:latin typeface="Arial"/>
              <a:ea typeface="Arial"/>
              <a:cs typeface="Arial"/>
              <a:sym typeface="Arial"/>
            </a:endParaRPr>
          </a:p>
          <a:p>
            <a:pPr indent="0" lvl="0" marL="457200" rtl="0" algn="l">
              <a:lnSpc>
                <a:spcPct val="100000"/>
              </a:lnSpc>
              <a:spcBef>
                <a:spcPts val="0"/>
              </a:spcBef>
              <a:spcAft>
                <a:spcPts val="0"/>
              </a:spcAft>
              <a:buNone/>
            </a:pPr>
            <a:r>
              <a:rPr lang="en-US" sz="1800">
                <a:latin typeface="Arial"/>
                <a:ea typeface="Arial"/>
                <a:cs typeface="Arial"/>
                <a:sym typeface="Arial"/>
              </a:rPr>
              <a:t>processing a modal-specific subset of the input data. The text and vision input representations are then aligned via three mask data modeling objectives.</a:t>
            </a:r>
            <a:endParaRPr sz="1800">
              <a:latin typeface="Arial"/>
              <a:ea typeface="Arial"/>
              <a:cs typeface="Arial"/>
              <a:sym typeface="Arial"/>
            </a:endParaRPr>
          </a:p>
          <a:p>
            <a:pPr indent="0" lvl="0" marL="457200" rtl="0" algn="l">
              <a:lnSpc>
                <a:spcPct val="100000"/>
              </a:lnSpc>
              <a:spcBef>
                <a:spcPts val="0"/>
              </a:spcBef>
              <a:spcAft>
                <a:spcPts val="0"/>
              </a:spcAft>
              <a:buNone/>
            </a:pPr>
            <a:r>
              <a:t/>
            </a:r>
            <a:endParaRPr sz="1800">
              <a:latin typeface="Arial"/>
              <a:ea typeface="Arial"/>
              <a:cs typeface="Arial"/>
              <a:sym typeface="Arial"/>
            </a:endParaRPr>
          </a:p>
          <a:p>
            <a:pPr indent="0" lvl="0" marL="457200" rtl="0" algn="l">
              <a:lnSpc>
                <a:spcPct val="100000"/>
              </a:lnSpc>
              <a:spcBef>
                <a:spcPts val="0"/>
              </a:spcBef>
              <a:spcAft>
                <a:spcPts val="0"/>
              </a:spcAft>
              <a:buClr>
                <a:schemeClr val="dk1"/>
              </a:buClr>
              <a:buSzPts val="1100"/>
              <a:buFont typeface="Arial"/>
              <a:buNone/>
            </a:pPr>
            <a:r>
              <a:rPr lang="en-US" sz="1800">
                <a:latin typeface="Arial"/>
                <a:ea typeface="Arial"/>
                <a:cs typeface="Arial"/>
                <a:sym typeface="Arial"/>
              </a:rPr>
              <a:t>Without going into too much detail this paper contributed the following:</a:t>
            </a:r>
            <a:endParaRPr sz="1800">
              <a:latin typeface="Arial"/>
              <a:ea typeface="Arial"/>
              <a:cs typeface="Arial"/>
              <a:sym typeface="Arial"/>
            </a:endParaRPr>
          </a:p>
          <a:p>
            <a:pPr indent="-342900" lvl="0" marL="914400" rtl="0" algn="l">
              <a:lnSpc>
                <a:spcPct val="100000"/>
              </a:lnSpc>
              <a:spcBef>
                <a:spcPts val="0"/>
              </a:spcBef>
              <a:spcAft>
                <a:spcPts val="0"/>
              </a:spcAft>
              <a:buSzPts val="1800"/>
              <a:buFont typeface="Arial"/>
              <a:buChar char="-"/>
            </a:pPr>
            <a:r>
              <a:rPr lang="en-US" sz="1800">
                <a:latin typeface="Arial"/>
                <a:ea typeface="Arial"/>
                <a:cs typeface="Arial"/>
                <a:sym typeface="Arial"/>
              </a:rPr>
              <a:t>The first large-scale generative MoEs multimodal models for vision/langauge-only, as</a:t>
            </a:r>
            <a:endParaRPr sz="1800">
              <a:latin typeface="Arial"/>
              <a:ea typeface="Arial"/>
              <a:cs typeface="Arial"/>
              <a:sym typeface="Arial"/>
            </a:endParaRPr>
          </a:p>
          <a:p>
            <a:pPr indent="0" lvl="0" marL="914400" rtl="0" algn="l">
              <a:lnSpc>
                <a:spcPct val="100000"/>
              </a:lnSpc>
              <a:spcBef>
                <a:spcPts val="0"/>
              </a:spcBef>
              <a:spcAft>
                <a:spcPts val="0"/>
              </a:spcAft>
              <a:buClr>
                <a:schemeClr val="dk1"/>
              </a:buClr>
              <a:buSzPts val="1100"/>
              <a:buFont typeface="Arial"/>
              <a:buNone/>
            </a:pPr>
            <a:r>
              <a:rPr lang="en-US" sz="1800">
                <a:latin typeface="Arial"/>
                <a:ea typeface="Arial"/>
                <a:cs typeface="Arial"/>
                <a:sym typeface="Arial"/>
              </a:rPr>
              <a:t>well as vision-and-language tasks.</a:t>
            </a:r>
            <a:endParaRPr sz="1800">
              <a:latin typeface="Arial"/>
              <a:ea typeface="Arial"/>
              <a:cs typeface="Arial"/>
              <a:sym typeface="Arial"/>
            </a:endParaRPr>
          </a:p>
          <a:p>
            <a:pPr indent="-342900" lvl="0" marL="914400" rtl="0" algn="l">
              <a:lnSpc>
                <a:spcPct val="100000"/>
              </a:lnSpc>
              <a:spcBef>
                <a:spcPts val="0"/>
              </a:spcBef>
              <a:spcAft>
                <a:spcPts val="0"/>
              </a:spcAft>
              <a:buSzPts val="1800"/>
              <a:buFont typeface="Arial"/>
              <a:buChar char="-"/>
            </a:pPr>
            <a:r>
              <a:rPr lang="en-US" sz="1800">
                <a:latin typeface="Arial"/>
                <a:ea typeface="Arial"/>
                <a:cs typeface="Arial"/>
                <a:sym typeface="Arial"/>
              </a:rPr>
              <a:t>Explored various scaling strategies, including increasing dense model size, increasing expert numbers, and scaling either T-FFN or V-FFN alone, to investigate the trade-offs between model complexity and performance on various downstream tasks.</a:t>
            </a:r>
            <a:endParaRPr sz="1800">
              <a:latin typeface="Arial"/>
              <a:ea typeface="Arial"/>
              <a:cs typeface="Arial"/>
              <a:sym typeface="Arial"/>
            </a:endParaRPr>
          </a:p>
          <a:p>
            <a:pPr indent="-342900" lvl="0" marL="914400" rtl="0" algn="l">
              <a:lnSpc>
                <a:spcPct val="100000"/>
              </a:lnSpc>
              <a:spcBef>
                <a:spcPts val="0"/>
              </a:spcBef>
              <a:spcAft>
                <a:spcPts val="0"/>
              </a:spcAft>
              <a:buSzPts val="1800"/>
              <a:buFont typeface="Arial"/>
              <a:buChar char="-"/>
            </a:pPr>
            <a:r>
              <a:rPr lang="en-US" sz="1800">
                <a:latin typeface="Arial"/>
                <a:ea typeface="Arial"/>
                <a:cs typeface="Arial"/>
                <a:sym typeface="Arial"/>
              </a:rPr>
              <a:t>Presented ablations to understand VL-MoE model’s behavior, interpretability, and our design choices.</a:t>
            </a:r>
            <a:endParaRPr sz="1800">
              <a:latin typeface="Arial"/>
              <a:ea typeface="Arial"/>
              <a:cs typeface="Arial"/>
              <a:sym typeface="Arial"/>
            </a:endParaRPr>
          </a:p>
          <a:p>
            <a:pPr indent="0" lvl="0" marL="457200" rtl="0" algn="l">
              <a:lnSpc>
                <a:spcPct val="100000"/>
              </a:lnSpc>
              <a:spcBef>
                <a:spcPts val="0"/>
              </a:spcBef>
              <a:spcAft>
                <a:spcPts val="0"/>
              </a:spcAft>
              <a:buNone/>
            </a:pPr>
            <a:r>
              <a:t/>
            </a:r>
            <a:endParaRPr sz="1800">
              <a:latin typeface="Arial"/>
              <a:ea typeface="Arial"/>
              <a:cs typeface="Arial"/>
              <a:sym typeface="Arial"/>
            </a:endParaRPr>
          </a:p>
        </p:txBody>
      </p:sp>
      <p:sp>
        <p:nvSpPr>
          <p:cNvPr id="962" name="Google Shape;962;g300175e8045_0_538"/>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963" name="Google Shape;963;g300175e8045_0_538"/>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964" name="Google Shape;964;g300175e8045_0_538"/>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965" name="Google Shape;965;g300175e8045_0_538"/>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966" name="Google Shape;966;g300175e8045_0_538"/>
          <p:cNvSpPr txBox="1"/>
          <p:nvPr/>
        </p:nvSpPr>
        <p:spPr>
          <a:xfrm>
            <a:off x="376810" y="1"/>
            <a:ext cx="10910100" cy="477000"/>
          </a:xfrm>
          <a:prstGeom prst="rect">
            <a:avLst/>
          </a:prstGeom>
          <a:noFill/>
          <a:ln>
            <a:noFill/>
          </a:ln>
        </p:spPr>
        <p:txBody>
          <a:bodyPr anchorCtr="0" anchor="t" bIns="45700" lIns="91425" spcFirstLastPara="1" rIns="91425" wrap="square" tIns="45700">
            <a:spAutoFit/>
          </a:bodyPr>
          <a:lstStyle/>
          <a:p>
            <a:pPr indent="0" lvl="0" marL="0" rtl="0" algn="l">
              <a:spcBef>
                <a:spcPts val="600"/>
              </a:spcBef>
              <a:spcAft>
                <a:spcPts val="0"/>
              </a:spcAft>
              <a:buClr>
                <a:schemeClr val="dk1"/>
              </a:buClr>
              <a:buFont typeface="Arial"/>
              <a:buNone/>
            </a:pPr>
            <a:r>
              <a:rPr b="1" lang="en-US" sz="2500">
                <a:solidFill>
                  <a:schemeClr val="lt1"/>
                </a:solidFill>
              </a:rPr>
              <a:t>Other related Work</a:t>
            </a:r>
            <a:endParaRPr b="1" sz="2200">
              <a:solidFill>
                <a:schemeClr val="lt1"/>
              </a:solidFill>
              <a:latin typeface="Roboto"/>
              <a:ea typeface="Roboto"/>
              <a:cs typeface="Roboto"/>
              <a:sym typeface="Roboto"/>
            </a:endParaRPr>
          </a:p>
        </p:txBody>
      </p:sp>
      <p:sp>
        <p:nvSpPr>
          <p:cNvPr id="967" name="Google Shape;967;g300175e8045_0_538"/>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pic>
        <p:nvPicPr>
          <p:cNvPr id="972" name="Google Shape;972;g3006984d7f4_0_69"/>
          <p:cNvPicPr preferRelativeResize="0"/>
          <p:nvPr/>
        </p:nvPicPr>
        <p:blipFill>
          <a:blip r:embed="rId3">
            <a:alphaModFix/>
          </a:blip>
          <a:stretch>
            <a:fillRect/>
          </a:stretch>
        </p:blipFill>
        <p:spPr>
          <a:xfrm>
            <a:off x="758300" y="821450"/>
            <a:ext cx="10147076" cy="5271199"/>
          </a:xfrm>
          <a:prstGeom prst="rect">
            <a:avLst/>
          </a:prstGeom>
          <a:noFill/>
          <a:ln>
            <a:noFill/>
          </a:ln>
        </p:spPr>
      </p:pic>
      <p:sp>
        <p:nvSpPr>
          <p:cNvPr id="973" name="Google Shape;973;g3006984d7f4_0_69"/>
          <p:cNvSpPr txBox="1"/>
          <p:nvPr>
            <p:ph idx="1" type="body"/>
          </p:nvPr>
        </p:nvSpPr>
        <p:spPr>
          <a:xfrm>
            <a:off x="376809" y="939929"/>
            <a:ext cx="11177400" cy="4821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1" lang="en-US" sz="2600">
                <a:solidFill>
                  <a:srgbClr val="E84B36"/>
                </a:solidFill>
                <a:latin typeface="Arial"/>
                <a:ea typeface="Arial"/>
                <a:cs typeface="Arial"/>
                <a:sym typeface="Arial"/>
              </a:rPr>
              <a:t>Scaling Vision-Language Models with Sparse Mixture of Experts</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SzPts val="2000"/>
              <a:buNone/>
            </a:pPr>
            <a:r>
              <a:t/>
            </a:r>
            <a:endParaRPr sz="1800">
              <a:latin typeface="Arial"/>
              <a:ea typeface="Arial"/>
              <a:cs typeface="Arial"/>
              <a:sym typeface="Arial"/>
            </a:endParaRPr>
          </a:p>
          <a:p>
            <a:pPr indent="0" lvl="0" marL="457200" rtl="0" algn="l">
              <a:lnSpc>
                <a:spcPct val="100000"/>
              </a:lnSpc>
              <a:spcBef>
                <a:spcPts val="0"/>
              </a:spcBef>
              <a:spcAft>
                <a:spcPts val="0"/>
              </a:spcAft>
              <a:buNone/>
            </a:pPr>
            <a:r>
              <a:t/>
            </a:r>
            <a:endParaRPr sz="1800">
              <a:latin typeface="Arial"/>
              <a:ea typeface="Arial"/>
              <a:cs typeface="Arial"/>
              <a:sym typeface="Arial"/>
            </a:endParaRPr>
          </a:p>
        </p:txBody>
      </p:sp>
      <p:sp>
        <p:nvSpPr>
          <p:cNvPr id="974" name="Google Shape;974;g3006984d7f4_0_69"/>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975" name="Google Shape;975;g3006984d7f4_0_69"/>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976" name="Google Shape;976;g3006984d7f4_0_69"/>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977" name="Google Shape;977;g3006984d7f4_0_69"/>
          <p:cNvPicPr preferRelativeResize="0"/>
          <p:nvPr/>
        </p:nvPicPr>
        <p:blipFill rotWithShape="1">
          <a:blip r:embed="rId4">
            <a:alphaModFix/>
          </a:blip>
          <a:srcRect b="0" l="0" r="0" t="0"/>
          <a:stretch/>
        </p:blipFill>
        <p:spPr>
          <a:xfrm>
            <a:off x="11554210" y="228014"/>
            <a:ext cx="277906" cy="401420"/>
          </a:xfrm>
          <a:prstGeom prst="rect">
            <a:avLst/>
          </a:prstGeom>
          <a:noFill/>
          <a:ln>
            <a:noFill/>
          </a:ln>
        </p:spPr>
      </p:pic>
      <p:sp>
        <p:nvSpPr>
          <p:cNvPr id="978" name="Google Shape;978;g3006984d7f4_0_69"/>
          <p:cNvSpPr txBox="1"/>
          <p:nvPr/>
        </p:nvSpPr>
        <p:spPr>
          <a:xfrm>
            <a:off x="376810" y="1"/>
            <a:ext cx="10910100" cy="477000"/>
          </a:xfrm>
          <a:prstGeom prst="rect">
            <a:avLst/>
          </a:prstGeom>
          <a:noFill/>
          <a:ln>
            <a:noFill/>
          </a:ln>
        </p:spPr>
        <p:txBody>
          <a:bodyPr anchorCtr="0" anchor="t" bIns="45700" lIns="91425" spcFirstLastPara="1" rIns="91425" wrap="square" tIns="45700">
            <a:spAutoFit/>
          </a:bodyPr>
          <a:lstStyle/>
          <a:p>
            <a:pPr indent="0" lvl="0" marL="0" rtl="0" algn="l">
              <a:spcBef>
                <a:spcPts val="600"/>
              </a:spcBef>
              <a:spcAft>
                <a:spcPts val="0"/>
              </a:spcAft>
              <a:buClr>
                <a:schemeClr val="dk1"/>
              </a:buClr>
              <a:buFont typeface="Arial"/>
              <a:buNone/>
            </a:pPr>
            <a:r>
              <a:rPr b="1" lang="en-US" sz="2500">
                <a:solidFill>
                  <a:schemeClr val="lt1"/>
                </a:solidFill>
              </a:rPr>
              <a:t>Other related Work</a:t>
            </a:r>
            <a:endParaRPr b="1" sz="2200">
              <a:solidFill>
                <a:schemeClr val="lt1"/>
              </a:solidFill>
              <a:latin typeface="Roboto"/>
              <a:ea typeface="Roboto"/>
              <a:cs typeface="Roboto"/>
              <a:sym typeface="Roboto"/>
            </a:endParaRPr>
          </a:p>
        </p:txBody>
      </p:sp>
      <p:sp>
        <p:nvSpPr>
          <p:cNvPr id="979" name="Google Shape;979;g3006984d7f4_0_69"/>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pic>
        <p:nvPicPr>
          <p:cNvPr id="984" name="Google Shape;984;g3006984d7f4_0_84"/>
          <p:cNvPicPr preferRelativeResize="0"/>
          <p:nvPr/>
        </p:nvPicPr>
        <p:blipFill>
          <a:blip r:embed="rId3">
            <a:alphaModFix/>
          </a:blip>
          <a:stretch>
            <a:fillRect/>
          </a:stretch>
        </p:blipFill>
        <p:spPr>
          <a:xfrm>
            <a:off x="0" y="1860068"/>
            <a:ext cx="12192001" cy="4664315"/>
          </a:xfrm>
          <a:prstGeom prst="rect">
            <a:avLst/>
          </a:prstGeom>
          <a:noFill/>
          <a:ln>
            <a:noFill/>
          </a:ln>
        </p:spPr>
      </p:pic>
      <p:sp>
        <p:nvSpPr>
          <p:cNvPr id="985" name="Google Shape;985;g3006984d7f4_0_84"/>
          <p:cNvSpPr txBox="1"/>
          <p:nvPr>
            <p:ph idx="1" type="body"/>
          </p:nvPr>
        </p:nvSpPr>
        <p:spPr>
          <a:xfrm>
            <a:off x="376800" y="777806"/>
            <a:ext cx="11177400" cy="3075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1" lang="en-US" sz="2600">
                <a:solidFill>
                  <a:srgbClr val="E84B36"/>
                </a:solidFill>
                <a:latin typeface="Arial"/>
                <a:ea typeface="Arial"/>
                <a:cs typeface="Arial"/>
                <a:sym typeface="Arial"/>
              </a:rPr>
              <a:t>Scaling Vision-Language Models with Sparse Mixture of Experts</a:t>
            </a:r>
            <a:br>
              <a:rPr b="1" lang="en-US" sz="2600">
                <a:solidFill>
                  <a:srgbClr val="E84B36"/>
                </a:solidFill>
                <a:latin typeface="Arial"/>
                <a:ea typeface="Arial"/>
                <a:cs typeface="Arial"/>
                <a:sym typeface="Arial"/>
              </a:rPr>
            </a:br>
            <a:endParaRPr sz="1800">
              <a:latin typeface="Arial"/>
              <a:ea typeface="Arial"/>
              <a:cs typeface="Arial"/>
              <a:sym typeface="Arial"/>
            </a:endParaRPr>
          </a:p>
          <a:p>
            <a:pPr indent="0" lvl="0" marL="0" rtl="0" algn="l">
              <a:lnSpc>
                <a:spcPct val="100000"/>
              </a:lnSpc>
              <a:spcBef>
                <a:spcPts val="0"/>
              </a:spcBef>
              <a:spcAft>
                <a:spcPts val="0"/>
              </a:spcAft>
              <a:buSzPts val="1100"/>
              <a:buNone/>
            </a:pPr>
            <a:r>
              <a:rPr lang="en-US" sz="1800">
                <a:latin typeface="Arial"/>
                <a:ea typeface="Arial"/>
                <a:cs typeface="Arial"/>
                <a:sym typeface="Arial"/>
              </a:rPr>
              <a:t>They also provide a qualitative analysis of token routing decisions on COCO. For vision tokens, their specialization is clear, as they are routed to specific experts such as food and vegetable experts, eyes experts, OCR experts, etc. On the other hand, language tokens show signs of syntax specialization, with some experts processing mostly padding tokens, while others focus on nouns and adjectives (and some padding), excluding prepositions, determiners, or verbs.</a:t>
            </a:r>
            <a:endParaRPr sz="18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800">
              <a:latin typeface="Arial"/>
              <a:ea typeface="Arial"/>
              <a:cs typeface="Arial"/>
              <a:sym typeface="Arial"/>
            </a:endParaRPr>
          </a:p>
          <a:p>
            <a:pPr indent="0" lvl="0" marL="0" rtl="0" algn="l">
              <a:lnSpc>
                <a:spcPct val="100000"/>
              </a:lnSpc>
              <a:spcBef>
                <a:spcPts val="0"/>
              </a:spcBef>
              <a:spcAft>
                <a:spcPts val="0"/>
              </a:spcAft>
              <a:buSzPts val="2000"/>
              <a:buNone/>
            </a:pPr>
            <a:r>
              <a:t/>
            </a:r>
            <a:endParaRPr sz="1800">
              <a:latin typeface="Arial"/>
              <a:ea typeface="Arial"/>
              <a:cs typeface="Arial"/>
              <a:sym typeface="Arial"/>
            </a:endParaRPr>
          </a:p>
          <a:p>
            <a:pPr indent="0" lvl="0" marL="457200" rtl="0" algn="l">
              <a:lnSpc>
                <a:spcPct val="100000"/>
              </a:lnSpc>
              <a:spcBef>
                <a:spcPts val="0"/>
              </a:spcBef>
              <a:spcAft>
                <a:spcPts val="0"/>
              </a:spcAft>
              <a:buNone/>
            </a:pPr>
            <a:r>
              <a:t/>
            </a:r>
            <a:endParaRPr sz="1800">
              <a:latin typeface="Arial"/>
              <a:ea typeface="Arial"/>
              <a:cs typeface="Arial"/>
              <a:sym typeface="Arial"/>
            </a:endParaRPr>
          </a:p>
        </p:txBody>
      </p:sp>
      <p:sp>
        <p:nvSpPr>
          <p:cNvPr id="986" name="Google Shape;986;g3006984d7f4_0_84"/>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987" name="Google Shape;987;g3006984d7f4_0_84"/>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988" name="Google Shape;988;g3006984d7f4_0_84"/>
          <p:cNvSpPr/>
          <p:nvPr/>
        </p:nvSpPr>
        <p:spPr>
          <a:xfrm flipH="1" rot="10800000">
            <a:off x="0" y="-538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989" name="Google Shape;989;g3006984d7f4_0_84"/>
          <p:cNvPicPr preferRelativeResize="0"/>
          <p:nvPr/>
        </p:nvPicPr>
        <p:blipFill rotWithShape="1">
          <a:blip r:embed="rId4">
            <a:alphaModFix/>
          </a:blip>
          <a:srcRect b="0" l="0" r="0" t="0"/>
          <a:stretch/>
        </p:blipFill>
        <p:spPr>
          <a:xfrm>
            <a:off x="11554210" y="228014"/>
            <a:ext cx="277906" cy="401420"/>
          </a:xfrm>
          <a:prstGeom prst="rect">
            <a:avLst/>
          </a:prstGeom>
          <a:noFill/>
          <a:ln>
            <a:noFill/>
          </a:ln>
        </p:spPr>
      </p:pic>
      <p:sp>
        <p:nvSpPr>
          <p:cNvPr id="990" name="Google Shape;990;g3006984d7f4_0_84"/>
          <p:cNvSpPr txBox="1"/>
          <p:nvPr/>
        </p:nvSpPr>
        <p:spPr>
          <a:xfrm>
            <a:off x="376810" y="1"/>
            <a:ext cx="10910100" cy="477000"/>
          </a:xfrm>
          <a:prstGeom prst="rect">
            <a:avLst/>
          </a:prstGeom>
          <a:noFill/>
          <a:ln>
            <a:noFill/>
          </a:ln>
        </p:spPr>
        <p:txBody>
          <a:bodyPr anchorCtr="0" anchor="t" bIns="45700" lIns="91425" spcFirstLastPara="1" rIns="91425" wrap="square" tIns="45700">
            <a:spAutoFit/>
          </a:bodyPr>
          <a:lstStyle/>
          <a:p>
            <a:pPr indent="0" lvl="0" marL="0" rtl="0" algn="l">
              <a:spcBef>
                <a:spcPts val="600"/>
              </a:spcBef>
              <a:spcAft>
                <a:spcPts val="0"/>
              </a:spcAft>
              <a:buClr>
                <a:schemeClr val="dk1"/>
              </a:buClr>
              <a:buFont typeface="Arial"/>
              <a:buNone/>
            </a:pPr>
            <a:r>
              <a:rPr b="1" lang="en-US" sz="2500">
                <a:solidFill>
                  <a:schemeClr val="lt1"/>
                </a:solidFill>
              </a:rPr>
              <a:t>Other related Work</a:t>
            </a:r>
            <a:endParaRPr b="1" sz="2200">
              <a:solidFill>
                <a:schemeClr val="lt1"/>
              </a:solidFill>
              <a:latin typeface="Roboto"/>
              <a:ea typeface="Roboto"/>
              <a:cs typeface="Roboto"/>
              <a:sym typeface="Roboto"/>
            </a:endParaRPr>
          </a:p>
        </p:txBody>
      </p:sp>
      <p:sp>
        <p:nvSpPr>
          <p:cNvPr id="991" name="Google Shape;991;g3006984d7f4_0_84"/>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300175e8045_0_181"/>
          <p:cNvSpPr txBox="1"/>
          <p:nvPr>
            <p:ph idx="1" type="body"/>
          </p:nvPr>
        </p:nvSpPr>
        <p:spPr>
          <a:xfrm>
            <a:off x="376799" y="1334275"/>
            <a:ext cx="11657100" cy="4821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600">
                <a:solidFill>
                  <a:srgbClr val="E84B36"/>
                </a:solidFill>
                <a:latin typeface="Roboto"/>
                <a:ea typeface="Roboto"/>
                <a:cs typeface="Roboto"/>
                <a:sym typeface="Roboto"/>
              </a:rPr>
              <a:t>Brief History of MoEs</a:t>
            </a:r>
            <a:endParaRPr b="1" sz="2600">
              <a:solidFill>
                <a:srgbClr val="E84B36"/>
              </a:solidFill>
              <a:latin typeface="Roboto"/>
              <a:ea typeface="Roboto"/>
              <a:cs typeface="Roboto"/>
              <a:sym typeface="Roboto"/>
            </a:endParaRPr>
          </a:p>
          <a:p>
            <a:pPr indent="0" lvl="0" marL="0" rtl="0" algn="l">
              <a:lnSpc>
                <a:spcPct val="100000"/>
              </a:lnSpc>
              <a:spcBef>
                <a:spcPts val="0"/>
              </a:spcBef>
              <a:spcAft>
                <a:spcPts val="0"/>
              </a:spcAft>
              <a:buNone/>
            </a:pPr>
            <a:r>
              <a:t/>
            </a:r>
            <a:endParaRPr sz="1800">
              <a:latin typeface="Arial"/>
              <a:ea typeface="Arial"/>
              <a:cs typeface="Arial"/>
              <a:sym typeface="Arial"/>
            </a:endParaRPr>
          </a:p>
          <a:p>
            <a:pPr indent="0" lvl="0" marL="0" rtl="0" algn="l">
              <a:lnSpc>
                <a:spcPct val="100000"/>
              </a:lnSpc>
              <a:spcBef>
                <a:spcPts val="0"/>
              </a:spcBef>
              <a:spcAft>
                <a:spcPts val="0"/>
              </a:spcAft>
              <a:buSzPts val="1100"/>
              <a:buNone/>
            </a:pPr>
            <a:r>
              <a:rPr lang="en-US" sz="1800">
                <a:latin typeface="Roboto"/>
                <a:ea typeface="Roboto"/>
                <a:cs typeface="Roboto"/>
                <a:sym typeface="Roboto"/>
              </a:rPr>
              <a:t>Between 2010-2015, two different research areas contributed to later MoE advancement:</a:t>
            </a:r>
            <a:endParaRPr sz="1800">
              <a:latin typeface="Roboto"/>
              <a:ea typeface="Roboto"/>
              <a:cs typeface="Roboto"/>
              <a:sym typeface="Roboto"/>
            </a:endParaRPr>
          </a:p>
          <a:p>
            <a:pPr indent="0" lvl="0" marL="0" rtl="0" algn="l">
              <a:lnSpc>
                <a:spcPct val="100000"/>
              </a:lnSpc>
              <a:spcBef>
                <a:spcPts val="0"/>
              </a:spcBef>
              <a:spcAft>
                <a:spcPts val="0"/>
              </a:spcAft>
              <a:buSzPts val="1100"/>
              <a:buNone/>
            </a:pPr>
            <a:r>
              <a:t/>
            </a:r>
            <a:endParaRPr sz="1800">
              <a:latin typeface="Roboto"/>
              <a:ea typeface="Roboto"/>
              <a:cs typeface="Roboto"/>
              <a:sym typeface="Roboto"/>
            </a:endParaRPr>
          </a:p>
          <a:p>
            <a:pPr indent="-342900" lvl="0" marL="457200" rtl="0" algn="l">
              <a:lnSpc>
                <a:spcPct val="100000"/>
              </a:lnSpc>
              <a:spcBef>
                <a:spcPts val="0"/>
              </a:spcBef>
              <a:spcAft>
                <a:spcPts val="0"/>
              </a:spcAft>
              <a:buSzPts val="1800"/>
              <a:buFont typeface="Roboto"/>
              <a:buChar char="-"/>
            </a:pPr>
            <a:r>
              <a:rPr b="1" lang="en-US" sz="1800">
                <a:latin typeface="Roboto"/>
                <a:ea typeface="Roboto"/>
                <a:cs typeface="Roboto"/>
                <a:sym typeface="Roboto"/>
              </a:rPr>
              <a:t>Experts as components</a:t>
            </a:r>
            <a:r>
              <a:rPr lang="en-US" sz="1800">
                <a:latin typeface="Roboto"/>
                <a:ea typeface="Roboto"/>
                <a:cs typeface="Roboto"/>
                <a:sym typeface="Roboto"/>
              </a:rPr>
              <a:t>: In the traditional MoE setup, the whole system comprises a gating network and multiple experts. MoEs as the whole model have been explored in SVMs, Gaussian Processes, and other methods. The work by Eigen and others explored MoEs as components of deeper networks. This allows having MoEs as layers in a multilayer network, making it possible for the model to be both large and efficient simultaneously.</a:t>
            </a:r>
            <a:endParaRPr sz="1800">
              <a:latin typeface="Roboto"/>
              <a:ea typeface="Roboto"/>
              <a:cs typeface="Roboto"/>
              <a:sym typeface="Roboto"/>
            </a:endParaRPr>
          </a:p>
          <a:p>
            <a:pPr indent="0" lvl="0" marL="914400" rtl="0" algn="l">
              <a:lnSpc>
                <a:spcPct val="100000"/>
              </a:lnSpc>
              <a:spcBef>
                <a:spcPts val="0"/>
              </a:spcBef>
              <a:spcAft>
                <a:spcPts val="0"/>
              </a:spcAft>
              <a:buNone/>
            </a:pPr>
            <a:r>
              <a:t/>
            </a:r>
            <a:endParaRPr sz="1800">
              <a:latin typeface="Roboto"/>
              <a:ea typeface="Roboto"/>
              <a:cs typeface="Roboto"/>
              <a:sym typeface="Roboto"/>
            </a:endParaRPr>
          </a:p>
          <a:p>
            <a:pPr indent="-342900" lvl="0" marL="457200" rtl="0" algn="l">
              <a:lnSpc>
                <a:spcPct val="100000"/>
              </a:lnSpc>
              <a:spcBef>
                <a:spcPts val="0"/>
              </a:spcBef>
              <a:spcAft>
                <a:spcPts val="0"/>
              </a:spcAft>
              <a:buSzPts val="1800"/>
              <a:buFont typeface="Roboto"/>
              <a:buChar char="-"/>
            </a:pPr>
            <a:r>
              <a:rPr b="1" lang="en-US" sz="1800">
                <a:latin typeface="Roboto"/>
                <a:ea typeface="Roboto"/>
                <a:cs typeface="Roboto"/>
                <a:sym typeface="Roboto"/>
              </a:rPr>
              <a:t>Conditional Computation</a:t>
            </a:r>
            <a:r>
              <a:rPr lang="en-US" sz="1800">
                <a:latin typeface="Roboto"/>
                <a:ea typeface="Roboto"/>
                <a:cs typeface="Roboto"/>
                <a:sym typeface="Roboto"/>
              </a:rPr>
              <a:t>: Traditional networks process all input data through every layer. In this period,</a:t>
            </a:r>
            <a:endParaRPr sz="1800">
              <a:latin typeface="Roboto"/>
              <a:ea typeface="Roboto"/>
              <a:cs typeface="Roboto"/>
              <a:sym typeface="Roboto"/>
            </a:endParaRPr>
          </a:p>
          <a:p>
            <a:pPr indent="457200" lvl="0" marL="0" rtl="0" algn="l">
              <a:lnSpc>
                <a:spcPct val="100000"/>
              </a:lnSpc>
              <a:spcBef>
                <a:spcPts val="0"/>
              </a:spcBef>
              <a:spcAft>
                <a:spcPts val="0"/>
              </a:spcAft>
              <a:buSzPts val="1100"/>
              <a:buNone/>
            </a:pPr>
            <a:r>
              <a:rPr lang="en-US" sz="1800">
                <a:latin typeface="Roboto"/>
                <a:ea typeface="Roboto"/>
                <a:cs typeface="Roboto"/>
                <a:sym typeface="Roboto"/>
              </a:rPr>
              <a:t>Yoshua Bengio researched approaches to dynamically activate or deactivate components based on the input</a:t>
            </a:r>
            <a:endParaRPr sz="1800">
              <a:latin typeface="Roboto"/>
              <a:ea typeface="Roboto"/>
              <a:cs typeface="Roboto"/>
              <a:sym typeface="Roboto"/>
            </a:endParaRPr>
          </a:p>
          <a:p>
            <a:pPr indent="457200" lvl="0" marL="0" rtl="0" algn="l">
              <a:lnSpc>
                <a:spcPct val="100000"/>
              </a:lnSpc>
              <a:spcBef>
                <a:spcPts val="0"/>
              </a:spcBef>
              <a:spcAft>
                <a:spcPts val="0"/>
              </a:spcAft>
              <a:buSzPts val="1100"/>
              <a:buNone/>
            </a:pPr>
            <a:r>
              <a:rPr lang="en-US" sz="1800">
                <a:latin typeface="Roboto"/>
                <a:ea typeface="Roboto"/>
                <a:cs typeface="Roboto"/>
                <a:sym typeface="Roboto"/>
              </a:rPr>
              <a:t>token.</a:t>
            </a:r>
            <a:endParaRPr sz="1800">
              <a:latin typeface="Roboto"/>
              <a:ea typeface="Roboto"/>
              <a:cs typeface="Roboto"/>
              <a:sym typeface="Roboto"/>
            </a:endParaRPr>
          </a:p>
          <a:p>
            <a:pPr indent="0" lvl="0" marL="0" rtl="0" algn="l">
              <a:lnSpc>
                <a:spcPct val="100000"/>
              </a:lnSpc>
              <a:spcBef>
                <a:spcPts val="0"/>
              </a:spcBef>
              <a:spcAft>
                <a:spcPts val="0"/>
              </a:spcAft>
              <a:buSzPts val="1100"/>
              <a:buNone/>
            </a:pPr>
            <a:r>
              <a:t/>
            </a:r>
            <a:endParaRPr sz="1800">
              <a:latin typeface="Roboto"/>
              <a:ea typeface="Roboto"/>
              <a:cs typeface="Roboto"/>
              <a:sym typeface="Roboto"/>
            </a:endParaRPr>
          </a:p>
          <a:p>
            <a:pPr indent="0" lvl="0" marL="0" rtl="0" algn="l">
              <a:lnSpc>
                <a:spcPct val="100000"/>
              </a:lnSpc>
              <a:spcBef>
                <a:spcPts val="0"/>
              </a:spcBef>
              <a:spcAft>
                <a:spcPts val="0"/>
              </a:spcAft>
              <a:buSzPts val="1100"/>
              <a:buNone/>
            </a:pPr>
            <a:r>
              <a:rPr lang="en-US" sz="1800">
                <a:latin typeface="Roboto"/>
                <a:ea typeface="Roboto"/>
                <a:cs typeface="Roboto"/>
                <a:sym typeface="Roboto"/>
              </a:rPr>
              <a:t>These works led to exploring a mixture of experts in the context of NLP. </a:t>
            </a:r>
            <a:endParaRPr sz="1800">
              <a:latin typeface="Roboto"/>
              <a:ea typeface="Roboto"/>
              <a:cs typeface="Roboto"/>
              <a:sym typeface="Roboto"/>
            </a:endParaRPr>
          </a:p>
          <a:p>
            <a:pPr indent="0" lvl="0" marL="0" rtl="0" algn="l">
              <a:lnSpc>
                <a:spcPct val="100000"/>
              </a:lnSpc>
              <a:spcBef>
                <a:spcPts val="0"/>
              </a:spcBef>
              <a:spcAft>
                <a:spcPts val="0"/>
              </a:spcAft>
              <a:buSzPts val="1100"/>
              <a:buNone/>
            </a:pPr>
            <a:r>
              <a:t/>
            </a:r>
            <a:endParaRPr b="1" sz="1800">
              <a:latin typeface="Arial"/>
              <a:ea typeface="Arial"/>
              <a:cs typeface="Arial"/>
              <a:sym typeface="Arial"/>
            </a:endParaRPr>
          </a:p>
          <a:p>
            <a:pPr indent="0" lvl="0" marL="0" rtl="0" algn="l">
              <a:lnSpc>
                <a:spcPct val="100000"/>
              </a:lnSpc>
              <a:spcBef>
                <a:spcPts val="0"/>
              </a:spcBef>
              <a:spcAft>
                <a:spcPts val="0"/>
              </a:spcAft>
              <a:buSzPts val="3000"/>
              <a:buNone/>
            </a:pPr>
            <a:r>
              <a:t/>
            </a:r>
            <a:endParaRPr b="1" sz="1800">
              <a:latin typeface="Arial"/>
              <a:ea typeface="Arial"/>
              <a:cs typeface="Arial"/>
              <a:sym typeface="Arial"/>
            </a:endParaRPr>
          </a:p>
        </p:txBody>
      </p:sp>
      <p:sp>
        <p:nvSpPr>
          <p:cNvPr id="161" name="Google Shape;161;g300175e8045_0_181"/>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62" name="Google Shape;162;g300175e8045_0_181"/>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63" name="Google Shape;163;g300175e8045_0_181"/>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164" name="Google Shape;164;g300175e8045_0_181"/>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165" name="Google Shape;165;g300175e8045_0_181"/>
          <p:cNvSpPr txBox="1"/>
          <p:nvPr/>
        </p:nvSpPr>
        <p:spPr>
          <a:xfrm>
            <a:off x="376810" y="204051"/>
            <a:ext cx="10910100" cy="430800"/>
          </a:xfrm>
          <a:prstGeom prst="rect">
            <a:avLst/>
          </a:prstGeom>
          <a:noFill/>
          <a:ln>
            <a:noFill/>
          </a:ln>
        </p:spPr>
        <p:txBody>
          <a:bodyPr anchorCtr="0" anchor="t" bIns="45700" lIns="91425" spcFirstLastPara="1" rIns="91425" wrap="square" tIns="45700">
            <a:spAutoFit/>
          </a:bodyPr>
          <a:lstStyle/>
          <a:p>
            <a:pPr indent="0" lvl="0" marL="0" rtl="0" algn="l">
              <a:spcBef>
                <a:spcPts val="600"/>
              </a:spcBef>
              <a:spcAft>
                <a:spcPts val="0"/>
              </a:spcAft>
              <a:buClr>
                <a:schemeClr val="dk1"/>
              </a:buClr>
              <a:buFont typeface="Arial"/>
              <a:buNone/>
            </a:pPr>
            <a:r>
              <a:rPr b="1" lang="en-US" sz="2200">
                <a:solidFill>
                  <a:schemeClr val="lt1"/>
                </a:solidFill>
                <a:latin typeface="Roboto"/>
                <a:ea typeface="Roboto"/>
                <a:cs typeface="Roboto"/>
                <a:sym typeface="Roboto"/>
              </a:rPr>
              <a:t>Outrageously Large Neural Networks: The Sparsely-Gated MoE Layer</a:t>
            </a:r>
            <a:endParaRPr b="1" sz="2400">
              <a:solidFill>
                <a:schemeClr val="lt1"/>
              </a:solidFill>
              <a:latin typeface="Roboto"/>
              <a:ea typeface="Roboto"/>
              <a:cs typeface="Roboto"/>
              <a:sym typeface="Roboto"/>
            </a:endParaRPr>
          </a:p>
        </p:txBody>
      </p:sp>
      <p:sp>
        <p:nvSpPr>
          <p:cNvPr id="166" name="Google Shape;166;g300175e8045_0_181"/>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300175e8045_0_192"/>
          <p:cNvSpPr txBox="1"/>
          <p:nvPr>
            <p:ph idx="1" type="body"/>
          </p:nvPr>
        </p:nvSpPr>
        <p:spPr>
          <a:xfrm>
            <a:off x="376800" y="1026750"/>
            <a:ext cx="11657100" cy="5251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600">
                <a:solidFill>
                  <a:srgbClr val="E84B36"/>
                </a:solidFill>
                <a:latin typeface="Roboto"/>
                <a:ea typeface="Roboto"/>
                <a:cs typeface="Roboto"/>
                <a:sym typeface="Roboto"/>
              </a:rPr>
              <a:t>Challenges Addressed </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Roboto"/>
              <a:buChar char="-"/>
            </a:pPr>
            <a:r>
              <a:rPr b="1" lang="en-US" sz="1800">
                <a:latin typeface="Roboto"/>
                <a:ea typeface="Roboto"/>
                <a:cs typeface="Roboto"/>
                <a:sym typeface="Roboto"/>
              </a:rPr>
              <a:t>Arithmetic vs. Branching Speed</a:t>
            </a:r>
            <a:endParaRPr b="1" sz="1800">
              <a:latin typeface="Roboto"/>
              <a:ea typeface="Roboto"/>
              <a:cs typeface="Roboto"/>
              <a:sym typeface="Roboto"/>
            </a:endParaRPr>
          </a:p>
          <a:p>
            <a:pPr indent="0" lvl="0" marL="914400" rtl="0" algn="l">
              <a:lnSpc>
                <a:spcPct val="100000"/>
              </a:lnSpc>
              <a:spcBef>
                <a:spcPts val="0"/>
              </a:spcBef>
              <a:spcAft>
                <a:spcPts val="0"/>
              </a:spcAft>
              <a:buNone/>
            </a:pPr>
            <a:r>
              <a:rPr lang="en-US" sz="1800">
                <a:latin typeface="Roboto"/>
                <a:ea typeface="Roboto"/>
                <a:cs typeface="Roboto"/>
                <a:sym typeface="Roboto"/>
              </a:rPr>
              <a:t>GPUs excel at arithmetic but are slower at branching (i.e., a major component of conditional computation). MoE uses sparse activation, turning on/off large network chunks based on gating decisions.</a:t>
            </a:r>
            <a:endParaRPr sz="1800">
              <a:latin typeface="Roboto"/>
              <a:ea typeface="Roboto"/>
              <a:cs typeface="Roboto"/>
              <a:sym typeface="Roboto"/>
            </a:endParaRPr>
          </a:p>
          <a:p>
            <a:pPr indent="-342900" lvl="0" marL="457200" rtl="0" algn="l">
              <a:lnSpc>
                <a:spcPct val="100000"/>
              </a:lnSpc>
              <a:spcBef>
                <a:spcPts val="0"/>
              </a:spcBef>
              <a:spcAft>
                <a:spcPts val="0"/>
              </a:spcAft>
              <a:buSzPts val="1800"/>
              <a:buFont typeface="Roboto"/>
              <a:buChar char="-"/>
            </a:pPr>
            <a:r>
              <a:rPr b="1" lang="en-US" sz="1800">
                <a:latin typeface="Roboto"/>
                <a:ea typeface="Roboto"/>
                <a:cs typeface="Roboto"/>
                <a:sym typeface="Roboto"/>
              </a:rPr>
              <a:t>Batch Size Constraints</a:t>
            </a:r>
            <a:endParaRPr b="1" sz="1800">
              <a:latin typeface="Roboto"/>
              <a:ea typeface="Roboto"/>
              <a:cs typeface="Roboto"/>
              <a:sym typeface="Roboto"/>
            </a:endParaRPr>
          </a:p>
          <a:p>
            <a:pPr indent="0" lvl="0" marL="914400" rtl="0" algn="l">
              <a:lnSpc>
                <a:spcPct val="100000"/>
              </a:lnSpc>
              <a:spcBef>
                <a:spcPts val="0"/>
              </a:spcBef>
              <a:spcAft>
                <a:spcPts val="0"/>
              </a:spcAft>
              <a:buNone/>
            </a:pPr>
            <a:r>
              <a:rPr lang="en-US" sz="1800">
                <a:latin typeface="Roboto"/>
                <a:ea typeface="Roboto"/>
                <a:cs typeface="Roboto"/>
                <a:sym typeface="Roboto"/>
              </a:rPr>
              <a:t>Large batch sizes are essential for efficiency. Conditional computation reduces batch size for the active network parts, affecting performance.</a:t>
            </a:r>
            <a:endParaRPr sz="1800">
              <a:latin typeface="Roboto"/>
              <a:ea typeface="Roboto"/>
              <a:cs typeface="Roboto"/>
              <a:sym typeface="Roboto"/>
            </a:endParaRPr>
          </a:p>
          <a:p>
            <a:pPr indent="-342900" lvl="0" marL="457200" rtl="0" algn="l">
              <a:lnSpc>
                <a:spcPct val="100000"/>
              </a:lnSpc>
              <a:spcBef>
                <a:spcPts val="0"/>
              </a:spcBef>
              <a:spcAft>
                <a:spcPts val="0"/>
              </a:spcAft>
              <a:buSzPts val="1800"/>
              <a:buFont typeface="Roboto"/>
              <a:buChar char="-"/>
            </a:pPr>
            <a:r>
              <a:rPr b="1" lang="en-US" sz="1800">
                <a:latin typeface="Roboto"/>
                <a:ea typeface="Roboto"/>
                <a:cs typeface="Roboto"/>
                <a:sym typeface="Roboto"/>
              </a:rPr>
              <a:t>Network Bandwidth Bottlenecks</a:t>
            </a:r>
            <a:endParaRPr b="1" sz="1800">
              <a:latin typeface="Roboto"/>
              <a:ea typeface="Roboto"/>
              <a:cs typeface="Roboto"/>
              <a:sym typeface="Roboto"/>
            </a:endParaRPr>
          </a:p>
          <a:p>
            <a:pPr indent="0" lvl="0" marL="914400" rtl="0" algn="l">
              <a:lnSpc>
                <a:spcPct val="100000"/>
              </a:lnSpc>
              <a:spcBef>
                <a:spcPts val="0"/>
              </a:spcBef>
              <a:spcAft>
                <a:spcPts val="0"/>
              </a:spcAft>
              <a:buClr>
                <a:schemeClr val="dk1"/>
              </a:buClr>
              <a:buSzPts val="1100"/>
              <a:buFont typeface="Arial"/>
              <a:buNone/>
            </a:pPr>
            <a:r>
              <a:rPr lang="en-US" sz="1800">
                <a:latin typeface="Roboto"/>
                <a:ea typeface="Roboto"/>
                <a:cs typeface="Roboto"/>
                <a:sym typeface="Roboto"/>
              </a:rPr>
              <a:t>GPU clusters have high computational power but limited inter-device bandwidth. Algorithms must balance computation and network communication demands. Embedding layers suffer from bandwidth limitations.</a:t>
            </a:r>
            <a:endParaRPr sz="1800">
              <a:latin typeface="Roboto"/>
              <a:ea typeface="Roboto"/>
              <a:cs typeface="Roboto"/>
              <a:sym typeface="Roboto"/>
            </a:endParaRPr>
          </a:p>
          <a:p>
            <a:pPr indent="-342900" lvl="0" marL="457200" rtl="0" algn="l">
              <a:lnSpc>
                <a:spcPct val="100000"/>
              </a:lnSpc>
              <a:spcBef>
                <a:spcPts val="0"/>
              </a:spcBef>
              <a:spcAft>
                <a:spcPts val="0"/>
              </a:spcAft>
              <a:buSzPts val="1800"/>
              <a:buFont typeface="Roboto"/>
              <a:buChar char="-"/>
            </a:pPr>
            <a:r>
              <a:rPr b="1" lang="en-US" sz="1800">
                <a:latin typeface="Roboto"/>
                <a:ea typeface="Roboto"/>
                <a:cs typeface="Roboto"/>
                <a:sym typeface="Roboto"/>
              </a:rPr>
              <a:t>Sparsity and Load-Balancing</a:t>
            </a:r>
            <a:br>
              <a:rPr b="1" lang="en-US" sz="1800">
                <a:latin typeface="Roboto"/>
                <a:ea typeface="Roboto"/>
                <a:cs typeface="Roboto"/>
                <a:sym typeface="Roboto"/>
              </a:rPr>
            </a:br>
            <a:r>
              <a:rPr b="1" lang="en-US" sz="1800">
                <a:latin typeface="Roboto"/>
                <a:ea typeface="Roboto"/>
                <a:cs typeface="Roboto"/>
                <a:sym typeface="Roboto"/>
              </a:rPr>
              <a:t>	</a:t>
            </a:r>
            <a:r>
              <a:rPr lang="en-US" sz="1800">
                <a:latin typeface="Roboto"/>
                <a:ea typeface="Roboto"/>
                <a:cs typeface="Roboto"/>
                <a:sym typeface="Roboto"/>
              </a:rPr>
              <a:t>Additional loss terms are often required to maintain sparsity and balance load across experts, </a:t>
            </a:r>
            <a:endParaRPr sz="1800">
              <a:latin typeface="Roboto"/>
              <a:ea typeface="Roboto"/>
              <a:cs typeface="Roboto"/>
              <a:sym typeface="Roboto"/>
            </a:endParaRPr>
          </a:p>
          <a:p>
            <a:pPr indent="0" lvl="0" marL="914400" rtl="0" algn="l">
              <a:lnSpc>
                <a:spcPct val="100000"/>
              </a:lnSpc>
              <a:spcBef>
                <a:spcPts val="0"/>
              </a:spcBef>
              <a:spcAft>
                <a:spcPts val="0"/>
              </a:spcAft>
              <a:buNone/>
            </a:pPr>
            <a:r>
              <a:rPr lang="en-US" sz="1800">
                <a:latin typeface="Roboto"/>
                <a:ea typeface="Roboto"/>
                <a:cs typeface="Roboto"/>
                <a:sym typeface="Roboto"/>
              </a:rPr>
              <a:t>impacting both model quality and efficiency.</a:t>
            </a:r>
            <a:endParaRPr sz="1800">
              <a:latin typeface="Roboto"/>
              <a:ea typeface="Roboto"/>
              <a:cs typeface="Roboto"/>
              <a:sym typeface="Roboto"/>
            </a:endParaRPr>
          </a:p>
          <a:p>
            <a:pPr indent="-342900" lvl="0" marL="457200" rtl="0" algn="l">
              <a:lnSpc>
                <a:spcPct val="100000"/>
              </a:lnSpc>
              <a:spcBef>
                <a:spcPts val="0"/>
              </a:spcBef>
              <a:spcAft>
                <a:spcPts val="0"/>
              </a:spcAft>
              <a:buSzPts val="1800"/>
              <a:buFont typeface="Roboto"/>
              <a:buChar char="-"/>
            </a:pPr>
            <a:r>
              <a:rPr b="1" lang="en-US" sz="1800">
                <a:latin typeface="Roboto"/>
                <a:ea typeface="Roboto"/>
                <a:cs typeface="Roboto"/>
                <a:sym typeface="Roboto"/>
              </a:rPr>
              <a:t>Scaling to Large Data Sets</a:t>
            </a:r>
            <a:endParaRPr b="1" sz="1800">
              <a:latin typeface="Roboto"/>
              <a:ea typeface="Roboto"/>
              <a:cs typeface="Roboto"/>
              <a:sym typeface="Roboto"/>
            </a:endParaRPr>
          </a:p>
          <a:p>
            <a:pPr indent="0" lvl="0" marL="914400" rtl="0" algn="l">
              <a:lnSpc>
                <a:spcPct val="100000"/>
              </a:lnSpc>
              <a:spcBef>
                <a:spcPts val="0"/>
              </a:spcBef>
              <a:spcAft>
                <a:spcPts val="0"/>
              </a:spcAft>
              <a:buNone/>
            </a:pPr>
            <a:r>
              <a:rPr lang="en-US" sz="1800">
                <a:latin typeface="Roboto"/>
                <a:ea typeface="Roboto"/>
                <a:cs typeface="Roboto"/>
                <a:sym typeface="Roboto"/>
              </a:rPr>
              <a:t>Training MoE models on small datasets limits their potential. Small datasets cannot provide adequate signal to train models with millions, let alone billions of parameters.</a:t>
            </a:r>
            <a:endParaRPr sz="1800">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sz="1800">
              <a:latin typeface="Roboto"/>
              <a:ea typeface="Roboto"/>
              <a:cs typeface="Roboto"/>
              <a:sym typeface="Roboto"/>
            </a:endParaRPr>
          </a:p>
          <a:p>
            <a:pPr indent="0" lvl="0" marL="0" rtl="0" algn="l">
              <a:lnSpc>
                <a:spcPct val="100000"/>
              </a:lnSpc>
              <a:spcBef>
                <a:spcPts val="0"/>
              </a:spcBef>
              <a:spcAft>
                <a:spcPts val="0"/>
              </a:spcAft>
              <a:buSzPts val="1100"/>
              <a:buNone/>
            </a:pPr>
            <a:r>
              <a:t/>
            </a:r>
            <a:endParaRPr sz="1800">
              <a:latin typeface="Roboto"/>
              <a:ea typeface="Roboto"/>
              <a:cs typeface="Roboto"/>
              <a:sym typeface="Roboto"/>
            </a:endParaRPr>
          </a:p>
        </p:txBody>
      </p:sp>
      <p:sp>
        <p:nvSpPr>
          <p:cNvPr id="172" name="Google Shape;172;g300175e8045_0_192"/>
          <p:cNvSpPr/>
          <p:nvPr/>
        </p:nvSpPr>
        <p:spPr>
          <a:xfrm flipH="1" rot="10800000">
            <a:off x="0" y="6437100"/>
            <a:ext cx="12192000" cy="420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73" name="Google Shape;173;g300175e8045_0_192"/>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74" name="Google Shape;174;g300175e8045_0_192"/>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175" name="Google Shape;175;g300175e8045_0_192"/>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176" name="Google Shape;176;g300175e8045_0_192"/>
          <p:cNvSpPr txBox="1"/>
          <p:nvPr/>
        </p:nvSpPr>
        <p:spPr>
          <a:xfrm>
            <a:off x="376810" y="204051"/>
            <a:ext cx="10910100" cy="430800"/>
          </a:xfrm>
          <a:prstGeom prst="rect">
            <a:avLst/>
          </a:prstGeom>
          <a:noFill/>
          <a:ln>
            <a:noFill/>
          </a:ln>
        </p:spPr>
        <p:txBody>
          <a:bodyPr anchorCtr="0" anchor="t" bIns="45700" lIns="91425" spcFirstLastPara="1" rIns="91425" wrap="square" tIns="45700">
            <a:spAutoFit/>
          </a:bodyPr>
          <a:lstStyle/>
          <a:p>
            <a:pPr indent="0" lvl="0" marL="0" rtl="0" algn="l">
              <a:spcBef>
                <a:spcPts val="600"/>
              </a:spcBef>
              <a:spcAft>
                <a:spcPts val="0"/>
              </a:spcAft>
              <a:buClr>
                <a:schemeClr val="dk1"/>
              </a:buClr>
              <a:buFont typeface="Arial"/>
              <a:buNone/>
            </a:pPr>
            <a:r>
              <a:rPr b="1" lang="en-US" sz="2200">
                <a:solidFill>
                  <a:schemeClr val="lt1"/>
                </a:solidFill>
                <a:latin typeface="Roboto"/>
                <a:ea typeface="Roboto"/>
                <a:cs typeface="Roboto"/>
                <a:sym typeface="Roboto"/>
              </a:rPr>
              <a:t>Outrageously Large Neural Networks: The Sparsely-Gated MoE Layer</a:t>
            </a:r>
            <a:endParaRPr b="1" sz="2400">
              <a:solidFill>
                <a:schemeClr val="lt1"/>
              </a:solidFill>
              <a:latin typeface="Roboto"/>
              <a:ea typeface="Roboto"/>
              <a:cs typeface="Roboto"/>
              <a:sym typeface="Roboto"/>
            </a:endParaRPr>
          </a:p>
        </p:txBody>
      </p:sp>
      <p:sp>
        <p:nvSpPr>
          <p:cNvPr id="177" name="Google Shape;177;g300175e8045_0_192"/>
          <p:cNvSpPr txBox="1"/>
          <p:nvPr>
            <p:ph idx="12" type="sldNum"/>
          </p:nvPr>
        </p:nvSpPr>
        <p:spPr>
          <a:xfrm>
            <a:off x="360575" y="6356363"/>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2019-01-14T22:06:33Z</dcterms:created>
  <dc:creator>Nielsen, Joshua</dc:creator>
</cp:coreProperties>
</file>